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7" r:id="rId9"/>
    <p:sldId id="268" r:id="rId10"/>
    <p:sldId id="263" r:id="rId11"/>
    <p:sldId id="264" r:id="rId12"/>
    <p:sldId id="265" r:id="rId13"/>
    <p:sldId id="266" r:id="rId14"/>
    <p:sldId id="269" r:id="rId15"/>
    <p:sldId id="280" r:id="rId16"/>
    <p:sldId id="284" r:id="rId17"/>
    <p:sldId id="281" r:id="rId18"/>
    <p:sldId id="282" r:id="rId19"/>
    <p:sldId id="283" r:id="rId20"/>
    <p:sldId id="270" r:id="rId21"/>
    <p:sldId id="271" r:id="rId22"/>
    <p:sldId id="278" r:id="rId23"/>
    <p:sldId id="272" r:id="rId24"/>
    <p:sldId id="285" r:id="rId25"/>
    <p:sldId id="276" r:id="rId26"/>
    <p:sldId id="273" r:id="rId27"/>
    <p:sldId id="277" r:id="rId28"/>
    <p:sldId id="274" r:id="rId29"/>
    <p:sldId id="275" r:id="rId30"/>
    <p:sldId id="302" r:id="rId31"/>
    <p:sldId id="303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8" r:id="rId42"/>
    <p:sldId id="301" r:id="rId43"/>
    <p:sldId id="286" r:id="rId44"/>
    <p:sldId id="297" r:id="rId45"/>
    <p:sldId id="304" r:id="rId46"/>
    <p:sldId id="305" r:id="rId47"/>
    <p:sldId id="327" r:id="rId48"/>
    <p:sldId id="306" r:id="rId49"/>
    <p:sldId id="316" r:id="rId50"/>
    <p:sldId id="317" r:id="rId51"/>
    <p:sldId id="319" r:id="rId52"/>
    <p:sldId id="307" r:id="rId53"/>
    <p:sldId id="323" r:id="rId54"/>
    <p:sldId id="308" r:id="rId55"/>
    <p:sldId id="309" r:id="rId56"/>
    <p:sldId id="324" r:id="rId57"/>
    <p:sldId id="310" r:id="rId58"/>
    <p:sldId id="325" r:id="rId59"/>
    <p:sldId id="326" r:id="rId60"/>
    <p:sldId id="318" r:id="rId61"/>
    <p:sldId id="314" r:id="rId62"/>
    <p:sldId id="312" r:id="rId63"/>
    <p:sldId id="311" r:id="rId64"/>
    <p:sldId id="315" r:id="rId65"/>
    <p:sldId id="299" r:id="rId66"/>
    <p:sldId id="321" r:id="rId67"/>
    <p:sldId id="296" r:id="rId68"/>
  </p:sldIdLst>
  <p:sldSz cx="12192000" cy="6858000"/>
  <p:notesSz cx="6858000" cy="9144000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3E3C6-A7AD-4F60-9713-371380AE811F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955F2-04D2-49B0-B2E4-1AB5CD8A0DC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co.com/types-of-chemical-bonds-603984" TargetMode="External"/><Relationship Id="rId2" Type="http://schemas.openxmlformats.org/officeDocument/2006/relationships/hyperlink" Target="https://www.thoughtco.com/introduction-to-molecular-geometry-60380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96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9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22.jpeg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9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6424" y="390843"/>
            <a:ext cx="9144000" cy="2387600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Chemical Bonding &amp; Molecular Structure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37" y="214518"/>
            <a:ext cx="10515600" cy="656851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How to draw Lewis Structure?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66" y="871368"/>
            <a:ext cx="8794718" cy="56370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76" y="482324"/>
            <a:ext cx="8046720" cy="63756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88" y="441064"/>
            <a:ext cx="10835004" cy="607807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08" y="160668"/>
            <a:ext cx="8950363" cy="66539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45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Exceptions of Octet rule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96" y="509768"/>
            <a:ext cx="6182521" cy="606853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4B3E-81F6-4B69-83CD-71BCB4E8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14" y="282764"/>
            <a:ext cx="10515600" cy="39827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Bond Polarity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5A04-73B7-4D63-8716-3967F96F7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32" y="780176"/>
            <a:ext cx="10240162" cy="5396788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the 1930s,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Linus Pauling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proposed a parameter called atom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electronegativity (EN).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 tells us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if a bond is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of the bond is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partially negative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&amp; which is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partially positive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&amp;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if one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polar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 another.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Polar bonds form because one atom attracts the pair of electrons in a chemical bond more strongly than the atom to which it is bonded.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a polar bond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electronegative atom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takes on the </a:t>
            </a:r>
            <a:r>
              <a:rPr lang="en-US" altLang="zh-CN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negative charge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electronegative atom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takes on the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positive charge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BA570-544D-49F0-893D-631CB9A8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912" y="1323263"/>
            <a:ext cx="1804507" cy="184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57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AB7-B49F-4544-B704-CD0DAD78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575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Bond Polarity… </a:t>
            </a:r>
            <a:r>
              <a:rPr lang="en-US" altLang="zh-CN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E7289-3CC8-4C48-BE84-EDE7F666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6600"/>
            <a:ext cx="10745597" cy="4889762"/>
          </a:xfrm>
        </p:spPr>
        <p:txBody>
          <a:bodyPr/>
          <a:lstStyle/>
          <a:p>
            <a:r>
              <a:rPr lang="en-US" altLang="zh-CN" dirty="0"/>
              <a:t>F atom becomes partial –</a:t>
            </a:r>
            <a:r>
              <a:rPr lang="en-US" altLang="zh-CN" dirty="0" err="1"/>
              <a:t>ve</a:t>
            </a:r>
            <a:r>
              <a:rPr lang="en-US" altLang="zh-CN" dirty="0"/>
              <a:t> charge because it has more electron density than is necessary to balance its own nuclear charge.</a:t>
            </a:r>
          </a:p>
          <a:p>
            <a:r>
              <a:rPr lang="en-US" altLang="zh-CN" dirty="0"/>
              <a:t>H atom takes on partial +</a:t>
            </a:r>
            <a:r>
              <a:rPr lang="en-US" altLang="zh-CN" dirty="0" err="1"/>
              <a:t>ve</a:t>
            </a:r>
            <a:r>
              <a:rPr lang="en-US" altLang="zh-CN" dirty="0"/>
              <a:t> charge because  it has insufficient electron density to balance its nuclear charge.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0D147-283A-40BC-B46C-925EB1455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485" y="2597412"/>
            <a:ext cx="7439025" cy="302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1701E1-5654-46E7-B7E3-B9F7FADFA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21" y="5842262"/>
            <a:ext cx="7919951" cy="3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6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39A073-6FF6-4F82-8E6E-94CA4603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87" y="1104587"/>
            <a:ext cx="6002278" cy="2961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1B41B1-02AA-45FC-9623-492F62BA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47" y="0"/>
            <a:ext cx="10515600" cy="855677"/>
          </a:xfrm>
        </p:spPr>
        <p:txBody>
          <a:bodyPr>
            <a:normAutofit/>
          </a:bodyPr>
          <a:lstStyle/>
          <a:p>
            <a:r>
              <a:rPr lang="en-GB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Estimating Bond Polarities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646D2-CE7B-43BB-BB5B-5FF6E019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23" y="855677"/>
            <a:ext cx="6432912" cy="532128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 each of the following bond pairs, which bond is more polar? 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lphaLcParenBoth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 - F and B – Cl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(b) Si - O and P – P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exercise: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Which bond is more polar? </a:t>
            </a:r>
          </a:p>
          <a:p>
            <a:pPr marL="0" indent="0">
              <a:lnSpc>
                <a:spcPct val="200000"/>
              </a:lnSpc>
              <a:buNone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DF1B3-3E15-41A5-BF4A-86D1A0F0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47" y="4834128"/>
            <a:ext cx="9836393" cy="57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1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C838-346C-4831-9CBE-6C041234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74" y="130234"/>
            <a:ext cx="10515600" cy="876446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Charge Distribution: Combining Formal Charge and Electronegativity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B5EE-683B-4B6E-92B8-141ABCF5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58" y="1325461"/>
            <a:ext cx="11169242" cy="4851502"/>
          </a:xfrm>
        </p:spPr>
        <p:txBody>
          <a:bodyPr/>
          <a:lstStyle/>
          <a:p>
            <a:r>
              <a:rPr lang="en-US" altLang="zh-CN" dirty="0"/>
              <a:t>The way electrons are distributed in a molecule or ion is called its </a:t>
            </a:r>
            <a:r>
              <a:rPr lang="en-US" altLang="zh-CN" b="1" dirty="0">
                <a:solidFill>
                  <a:srgbClr val="FF0000"/>
                </a:solidFill>
              </a:rPr>
              <a:t>charge distribution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It can affect the properties of a molecule.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Linus Pauling </a:t>
            </a:r>
            <a:r>
              <a:rPr lang="en-US" altLang="zh-CN" dirty="0"/>
              <a:t>_ </a:t>
            </a:r>
            <a:r>
              <a:rPr lang="en-US" altLang="zh-CN" b="1" dirty="0">
                <a:solidFill>
                  <a:srgbClr val="FF0000"/>
                </a:solidFill>
              </a:rPr>
              <a:t>RULES</a:t>
            </a:r>
            <a:r>
              <a:rPr lang="en-US" altLang="zh-CN" dirty="0"/>
              <a:t> for charge distributions in molecules &amp; ions.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Electrons will be distributed in such a way that the charges on all atoms are as close to zero as possible (</a:t>
            </a:r>
            <a:r>
              <a:rPr lang="en-GB" altLang="zh-CN" dirty="0"/>
              <a:t>electroneutrality principle).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if a negative charge is present, it should reside on the most electronegative atoms.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positive charges are expected on the least electronegative atoms.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812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FCB1-F5A5-4CB1-BF5F-38BC42F5C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831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Charge Distribution…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Cont.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AFC2-BA5E-470A-A4AC-24DAA5DD7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01" y="1065402"/>
            <a:ext cx="10719099" cy="5111561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altLang="zh-CN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zh-CN" baseline="-25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92E8C-4D27-4300-BC28-225D1837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06" y="1065402"/>
            <a:ext cx="7313927" cy="1725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FD2788-8C6D-474F-B937-CB25210161EF}"/>
              </a:ext>
            </a:extLst>
          </p:cNvPr>
          <p:cNvSpPr/>
          <p:nvPr/>
        </p:nvSpPr>
        <p:spPr>
          <a:xfrm>
            <a:off x="1948068" y="4312047"/>
            <a:ext cx="8295861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Formal Charge (FC) = valence electron – (# of bond + dots)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05568-B174-4E32-BD87-6637A0AA633B}"/>
              </a:ext>
            </a:extLst>
          </p:cNvPr>
          <p:cNvSpPr/>
          <p:nvPr/>
        </p:nvSpPr>
        <p:spPr>
          <a:xfrm>
            <a:off x="5605594" y="2812621"/>
            <a:ext cx="1555106" cy="46166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GB" altLang="zh-CN" sz="2400" dirty="0">
                <a:solidFill>
                  <a:srgbClr val="231F20"/>
                </a:solidFill>
                <a:latin typeface="NewBaskervilleStd-Roman"/>
              </a:rPr>
              <a:t>Favourable</a:t>
            </a:r>
            <a:endParaRPr lang="zh-CN" alt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FCCD3-1828-4602-94B3-4A97CEFC1D29}"/>
              </a:ext>
            </a:extLst>
          </p:cNvPr>
          <p:cNvSpPr/>
          <p:nvPr/>
        </p:nvSpPr>
        <p:spPr>
          <a:xfrm>
            <a:off x="5410306" y="3329580"/>
            <a:ext cx="2114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231F20"/>
                </a:solidFill>
                <a:latin typeface="NewBaskervilleStd-Roman"/>
              </a:rPr>
              <a:t>Follows principal of electroneutrality</a:t>
            </a:r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7B959D-E18F-4698-85C4-29F2E8D1B4B8}"/>
              </a:ext>
            </a:extLst>
          </p:cNvPr>
          <p:cNvSpPr/>
          <p:nvPr/>
        </p:nvSpPr>
        <p:spPr>
          <a:xfrm>
            <a:off x="7524926" y="3304763"/>
            <a:ext cx="3901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NewBaskervilleStd-Roman"/>
              </a:rPr>
              <a:t>1+ charge on O </a:t>
            </a:r>
            <a:r>
              <a:rPr lang="en-US" altLang="zh-CN" dirty="0">
                <a:solidFill>
                  <a:srgbClr val="231F20"/>
                </a:solidFill>
                <a:latin typeface="NewBaskervilleStd-Roman"/>
              </a:rPr>
              <a:t>…..</a:t>
            </a:r>
          </a:p>
          <a:p>
            <a:r>
              <a:rPr lang="en-US" altLang="zh-CN" dirty="0">
                <a:solidFill>
                  <a:srgbClr val="231F20"/>
                </a:solidFill>
                <a:latin typeface="NewBaskervilleStd-Roman"/>
              </a:rPr>
              <a:t>O has a greater electronegativity than C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A0807-3509-4986-9F40-82284F1EFFF3}"/>
              </a:ext>
            </a:extLst>
          </p:cNvPr>
          <p:cNvSpPr/>
          <p:nvPr/>
        </p:nvSpPr>
        <p:spPr>
          <a:xfrm>
            <a:off x="7756876" y="2830128"/>
            <a:ext cx="2208746" cy="46166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GB" altLang="zh-CN" sz="2400" dirty="0">
                <a:solidFill>
                  <a:srgbClr val="231F20"/>
                </a:solidFill>
                <a:latin typeface="NewBaskervilleStd-Roman"/>
              </a:rPr>
              <a:t>Less satisfactory</a:t>
            </a:r>
            <a:endParaRPr lang="zh-CN" alt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617C6-16BD-49AC-A6FF-156F043A5A3D}"/>
              </a:ext>
            </a:extLst>
          </p:cNvPr>
          <p:cNvSpPr/>
          <p:nvPr/>
        </p:nvSpPr>
        <p:spPr>
          <a:xfrm>
            <a:off x="3873654" y="5392488"/>
            <a:ext cx="4579459" cy="40011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231F20"/>
                </a:solidFill>
                <a:latin typeface="KievitOT-Regular"/>
              </a:rPr>
              <a:t>Sum of formal charges </a:t>
            </a:r>
            <a:r>
              <a:rPr lang="en-US" altLang="zh-CN" sz="2000" dirty="0">
                <a:solidFill>
                  <a:srgbClr val="231F20"/>
                </a:solidFill>
                <a:latin typeface="MathematicalPiLTStd"/>
              </a:rPr>
              <a:t>=</a:t>
            </a:r>
            <a:r>
              <a:rPr lang="en-US" altLang="zh-CN" sz="2000" dirty="0">
                <a:solidFill>
                  <a:srgbClr val="231F20"/>
                </a:solidFill>
                <a:latin typeface="KievitOT-Regular"/>
              </a:rPr>
              <a:t> charge on the 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594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792"/>
            <a:ext cx="10515600" cy="517002"/>
          </a:xfrm>
        </p:spPr>
        <p:txBody>
          <a:bodyPr>
            <a:normAutofit fontScale="90000"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Chemical Bonds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8" y="882128"/>
            <a:ext cx="8541460" cy="597587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are 2 extreme forms of connecting or bonding atoms:</a:t>
            </a:r>
          </a:p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—complete transfer of electrons from one atom to another</a:t>
            </a:r>
          </a:p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Covalent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—electrons shared between atoms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atoms interact to form a chemical bond, only their valence electrons are in contact.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formation of chemical bond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releases energy.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Once a bond is formed, bond energy is needed to break the bond apart.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energy released when the isolated atoms form a covalent bond is called 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bond energy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distance between the nuclei of the bonded atoms is called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bond length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067" y="2216945"/>
            <a:ext cx="3388771" cy="30692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0" y="0"/>
            <a:ext cx="10714098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Formal charges for compounds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88" y="440429"/>
            <a:ext cx="6336254" cy="619790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F47B1-36E5-47F2-8157-ADB3B417BC1B}"/>
              </a:ext>
            </a:extLst>
          </p:cNvPr>
          <p:cNvSpPr txBox="1"/>
          <p:nvPr/>
        </p:nvSpPr>
        <p:spPr>
          <a:xfrm>
            <a:off x="315558" y="1191237"/>
            <a:ext cx="4977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Draw Lewis structure of the following molecules/compounds with formal charges.</a:t>
            </a: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Ozone (O</a:t>
            </a:r>
            <a:r>
              <a:rPr lang="en-US" altLang="zh-CN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60" y="0"/>
            <a:ext cx="5257800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Formal charges for charged ions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60" y="519473"/>
            <a:ext cx="6435769" cy="618088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19021-67B5-4A5D-927F-88232D2BCA95}"/>
              </a:ext>
            </a:extLst>
          </p:cNvPr>
          <p:cNvSpPr/>
          <p:nvPr/>
        </p:nvSpPr>
        <p:spPr>
          <a:xfrm>
            <a:off x="442337" y="1609368"/>
            <a:ext cx="3462807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cyanate ion, </a:t>
            </a:r>
            <a:r>
              <a:rPr lang="en-GB" altLang="zh-CN" sz="2400" b="1" dirty="0">
                <a:solidFill>
                  <a:srgbClr val="231F20"/>
                </a:solidFill>
                <a:latin typeface="Times-Roman"/>
              </a:rPr>
              <a:t>NCO</a:t>
            </a:r>
            <a:r>
              <a:rPr lang="en-GB" altLang="zh-CN" sz="2400" b="1" baseline="30000" dirty="0">
                <a:solidFill>
                  <a:srgbClr val="231F20"/>
                </a:solidFill>
                <a:latin typeface="Times-Roman"/>
              </a:rPr>
              <a:t>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 b="1" baseline="30000" dirty="0">
              <a:solidFill>
                <a:srgbClr val="231F20"/>
              </a:solidFill>
              <a:latin typeface="Times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 b="1" baseline="30000" dirty="0">
              <a:solidFill>
                <a:srgbClr val="231F20"/>
              </a:solidFill>
              <a:latin typeface="Times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 b="1" baseline="30000" dirty="0">
              <a:solidFill>
                <a:srgbClr val="231F20"/>
              </a:solidFill>
              <a:latin typeface="Times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 b="1" baseline="30000" dirty="0">
              <a:solidFill>
                <a:srgbClr val="231F20"/>
              </a:solidFill>
              <a:latin typeface="Times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 b="1" baseline="30000" dirty="0">
              <a:solidFill>
                <a:srgbClr val="231F20"/>
              </a:solidFill>
              <a:latin typeface="Times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b="1" baseline="30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2166-581E-498B-83FA-0F75AB66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137095"/>
            <a:ext cx="10515600" cy="440185"/>
          </a:xfrm>
        </p:spPr>
        <p:txBody>
          <a:bodyPr>
            <a:no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Electronegativity (EN) of elements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47F0D-D7D2-4420-8AEC-9991C03E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50" y="974529"/>
            <a:ext cx="11112549" cy="49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7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306" y="139990"/>
            <a:ext cx="10515600" cy="613821"/>
          </a:xfrm>
        </p:spPr>
        <p:txBody>
          <a:bodyPr>
            <a:norm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Resonance structure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456" y="753811"/>
            <a:ext cx="11063345" cy="591592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Resonance: </a:t>
            </a:r>
            <a:r>
              <a:rPr lang="en-GB" sz="3200" dirty="0"/>
              <a:t>The movement of electrons from one atom to another on the same molecule (vibration of electrons). </a:t>
            </a:r>
            <a:endParaRPr lang="en-US" sz="3200" dirty="0"/>
          </a:p>
          <a:p>
            <a:r>
              <a:rPr lang="en-US" sz="3200" dirty="0"/>
              <a:t>Resonance structures are</a:t>
            </a:r>
            <a:r>
              <a:rPr lang="en-US" sz="3200" b="1" dirty="0"/>
              <a:t> sets of Lewis structures that describe the delocalization of electrons in a polyatomic ion or a molecule</a:t>
            </a:r>
            <a:r>
              <a:rPr lang="en-US" sz="3200" dirty="0"/>
              <a:t>.</a:t>
            </a:r>
          </a:p>
          <a:p>
            <a:r>
              <a:rPr lang="en-GB" sz="3200" dirty="0"/>
              <a:t>In resonance structure, </a:t>
            </a:r>
          </a:p>
          <a:p>
            <a:pPr lvl="1"/>
            <a:r>
              <a:rPr lang="en-GB" sz="2800" dirty="0"/>
              <a:t>the position of all atoms are identical,</a:t>
            </a:r>
          </a:p>
          <a:p>
            <a:pPr lvl="1"/>
            <a:r>
              <a:rPr lang="en-GB" sz="2800" dirty="0"/>
              <a:t>only the positions of the electrons are different.</a:t>
            </a:r>
            <a:endParaRPr lang="en-US" sz="2800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Example: </a:t>
            </a:r>
            <a:r>
              <a:rPr lang="en-US" b="1" dirty="0">
                <a:solidFill>
                  <a:srgbClr val="00B050"/>
                </a:solidFill>
              </a:rPr>
              <a:t>NO</a:t>
            </a:r>
            <a:r>
              <a:rPr lang="en-US" b="1" baseline="-25000" dirty="0">
                <a:solidFill>
                  <a:srgbClr val="00B050"/>
                </a:solidFill>
              </a:rPr>
              <a:t>3</a:t>
            </a:r>
            <a:r>
              <a:rPr lang="en-US" b="1" baseline="30000" dirty="0">
                <a:solidFill>
                  <a:srgbClr val="00B050"/>
                </a:solidFill>
              </a:rPr>
              <a:t>-</a:t>
            </a:r>
          </a:p>
        </p:txBody>
      </p:sp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660" y="4996455"/>
            <a:ext cx="2078400" cy="173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41" y="4658796"/>
            <a:ext cx="5419385" cy="214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67C6CE-467F-4152-9A93-51DC5FD533BA}"/>
              </a:ext>
            </a:extLst>
          </p:cNvPr>
          <p:cNvSpPr/>
          <p:nvPr/>
        </p:nvSpPr>
        <p:spPr>
          <a:xfrm>
            <a:off x="5166967" y="5204915"/>
            <a:ext cx="1890261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333333"/>
                </a:solidFill>
                <a:latin typeface="Roboto"/>
              </a:rPr>
              <a:t>Fractional bonds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402" y="1247887"/>
            <a:ext cx="10084398" cy="4929076"/>
          </a:xfrm>
        </p:spPr>
        <p:txBody>
          <a:bodyPr/>
          <a:lstStyle/>
          <a:p>
            <a:pPr marL="3657600" lvl="8" indent="0">
              <a:buNone/>
            </a:pPr>
            <a:r>
              <a:rPr lang="en-GB" dirty="0"/>
              <a:t>	</a:t>
            </a:r>
            <a:r>
              <a:rPr lang="en-GB" sz="8000" b="1" dirty="0">
                <a:solidFill>
                  <a:srgbClr val="FF0000"/>
                </a:solidFill>
                <a:latin typeface="Arial Black" panose="020B0A04020102020204" pitchFamily="34" charset="0"/>
              </a:rPr>
              <a:t>+</a:t>
            </a:r>
            <a:endParaRPr lang="en-US" sz="8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10" y="56637"/>
            <a:ext cx="4399166" cy="32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384" y="161785"/>
            <a:ext cx="2446245" cy="3057806"/>
          </a:xfrm>
          <a:prstGeom prst="rect">
            <a:avLst/>
          </a:prstGeom>
        </p:spPr>
      </p:pic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79" y="4001294"/>
            <a:ext cx="4651427" cy="251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6188185" y="3409623"/>
            <a:ext cx="408791" cy="591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36806" y="3296401"/>
            <a:ext cx="2376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Unicorn (</a:t>
            </a:r>
            <a:r>
              <a:rPr lang="en-US" sz="2400" b="1" dirty="0" err="1">
                <a:solidFill>
                  <a:srgbClr val="FF0000"/>
                </a:solidFill>
              </a:rPr>
              <a:t>独角兽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2781305" y="3397552"/>
            <a:ext cx="2210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Dinosaur (</a:t>
            </a:r>
            <a:r>
              <a:rPr lang="en-US" sz="2400" b="1" dirty="0" err="1"/>
              <a:t>恐龙</a:t>
            </a:r>
            <a:r>
              <a:rPr lang="en-US" sz="2400" b="1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52362" y="5929897"/>
            <a:ext cx="2482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Rhinoceros (</a:t>
            </a:r>
            <a:r>
              <a:rPr lang="en-US" sz="2400" b="1" dirty="0" err="1">
                <a:solidFill>
                  <a:srgbClr val="00B050"/>
                </a:solidFill>
              </a:rPr>
              <a:t>犀牛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1636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39E3-CCCC-4DEC-924A-662BAE33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117"/>
            <a:ext cx="10515600" cy="574441"/>
          </a:xfrm>
        </p:spPr>
        <p:txBody>
          <a:bodyPr>
            <a:normAutofit/>
          </a:bodyPr>
          <a:lstStyle/>
          <a:p>
            <a:r>
              <a:rPr lang="en-GB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Resonance structure</a:t>
            </a:r>
            <a:endParaRPr lang="zh-CN" alt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F8390-1380-4706-B131-E47B61BDC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2" y="1021976"/>
            <a:ext cx="10875628" cy="51549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Carbonate anion, CO</a:t>
            </a:r>
            <a:r>
              <a:rPr lang="en-US" altLang="zh-CN" b="1" baseline="-25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b="1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</a:t>
            </a:r>
            <a:endParaRPr lang="en-US" altLang="zh-CN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DFBEA-B081-447F-A34B-0FFED207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20" y="3599441"/>
            <a:ext cx="1736464" cy="2027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AB47B-ABAD-467E-B93D-75279E0D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27" y="1719155"/>
            <a:ext cx="6583841" cy="3584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67C6CE-467F-4152-9A93-51DC5FD533BA}"/>
              </a:ext>
            </a:extLst>
          </p:cNvPr>
          <p:cNvSpPr/>
          <p:nvPr/>
        </p:nvSpPr>
        <p:spPr>
          <a:xfrm>
            <a:off x="9362450" y="4107635"/>
            <a:ext cx="1890261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333333"/>
                </a:solidFill>
                <a:latin typeface="Roboto"/>
              </a:rPr>
              <a:t>Fractional bonds</a:t>
            </a:r>
            <a:endParaRPr lang="zh-CN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7E5C79-798C-4DF9-B12B-997F4FEF0E2F}"/>
              </a:ext>
            </a:extLst>
          </p:cNvPr>
          <p:cNvCxnSpPr>
            <a:cxnSpLocks/>
          </p:cNvCxnSpPr>
          <p:nvPr/>
        </p:nvCxnSpPr>
        <p:spPr>
          <a:xfrm flipH="1">
            <a:off x="8313589" y="4256974"/>
            <a:ext cx="1048861" cy="706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13" y="5700044"/>
            <a:ext cx="1764600" cy="95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595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Rules for resonance structure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79" y="1118795"/>
            <a:ext cx="10891221" cy="505816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structure with complete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 is usually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stable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except “Exceptions to the Octet Rule”.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structure involving the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formal charges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stable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charges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 be preferentially located on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 with greater 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charges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 be preferentially located on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atoms with less 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Charge separation decreases the stability (increases the energy).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6D7E-D742-4C79-98ED-7EED1463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51" y="4649699"/>
            <a:ext cx="10515600" cy="951947"/>
          </a:xfrm>
        </p:spPr>
        <p:txBody>
          <a:bodyPr>
            <a:normAutofit/>
          </a:bodyPr>
          <a:lstStyle/>
          <a:p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11F8-4516-4B33-B192-8685DD3DB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94" y="1182848"/>
            <a:ext cx="10892406" cy="296131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BDF05-AA9C-4E6E-97BF-F64F230C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4" y="496086"/>
            <a:ext cx="106394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59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20" y="492125"/>
            <a:ext cx="10914380" cy="5684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zh-CN" sz="3200" b="1" dirty="0"/>
              <a:t>What is the most stable resonance structure</a:t>
            </a:r>
            <a:r>
              <a:rPr lang="zh-CN" altLang="en-GB" sz="3200" b="1" dirty="0"/>
              <a:t>？</a:t>
            </a:r>
            <a:endParaRPr lang="en-US" altLang="zh-CN" sz="3200" b="1" dirty="0"/>
          </a:p>
          <a:p>
            <a:pPr marL="0" indent="0">
              <a:buNone/>
            </a:pPr>
            <a:endParaRPr lang="en-US" altLang="zh-CN" sz="3200" b="1" dirty="0"/>
          </a:p>
          <a:p>
            <a:r>
              <a:rPr lang="en-US" altLang="zh-CN" sz="3200" b="1" dirty="0">
                <a:solidFill>
                  <a:srgbClr val="FF0000"/>
                </a:solidFill>
              </a:rPr>
              <a:t>O</a:t>
            </a:r>
            <a:r>
              <a:rPr lang="en-US" altLang="zh-CN" sz="3200" b="1" baseline="-25000" dirty="0">
                <a:solidFill>
                  <a:srgbClr val="FF0000"/>
                </a:solidFill>
              </a:rPr>
              <a:t>3</a:t>
            </a:r>
          </a:p>
          <a:p>
            <a:pPr marL="0" indent="0">
              <a:buNone/>
            </a:pPr>
            <a:endParaRPr lang="en-US" altLang="zh-CN" sz="3200" b="1" dirty="0"/>
          </a:p>
          <a:p>
            <a:pPr marL="0" indent="0">
              <a:buNone/>
            </a:pPr>
            <a:endParaRPr lang="en-US" altLang="zh-CN" sz="3200" b="1" dirty="0"/>
          </a:p>
          <a:p>
            <a:pPr marL="0" indent="0">
              <a:buNone/>
            </a:pPr>
            <a:endParaRPr lang="en-US" altLang="zh-CN" sz="3200" b="1" dirty="0"/>
          </a:p>
          <a:p>
            <a:r>
              <a:rPr lang="en-US" sz="3200" b="1" dirty="0">
                <a:solidFill>
                  <a:srgbClr val="FF0000"/>
                </a:solidFill>
              </a:rPr>
              <a:t>OCN</a:t>
            </a:r>
            <a:r>
              <a:rPr lang="en-US" sz="3200" b="1" baseline="30000" dirty="0">
                <a:solidFill>
                  <a:srgbClr val="FF0000"/>
                </a:solidFill>
              </a:rPr>
              <a:t>–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96DFA7-177A-4DFB-9D3C-246D3683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85" y="1489985"/>
            <a:ext cx="5638800" cy="1533525"/>
          </a:xfrm>
          <a:prstGeom prst="rect">
            <a:avLst/>
          </a:prstGeom>
        </p:spPr>
      </p:pic>
      <p:pic>
        <p:nvPicPr>
          <p:cNvPr id="16386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19" y="4638207"/>
            <a:ext cx="10274081" cy="153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D01A-C638-4BAB-922C-9BE6F076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217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Draw Lewis structure and identify the most stable resonance structure.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1F8DA-7057-491E-B6A5-077207552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50" y="1216404"/>
            <a:ext cx="10934350" cy="4960559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Thiocynate</a:t>
            </a:r>
            <a:r>
              <a:rPr lang="en-US" altLang="zh-CN" b="1" dirty="0">
                <a:solidFill>
                  <a:srgbClr val="FF0000"/>
                </a:solidFill>
              </a:rPr>
              <a:t> (SCN</a:t>
            </a:r>
            <a:r>
              <a:rPr lang="en-US" altLang="zh-CN" b="1" baseline="30000" dirty="0">
                <a:solidFill>
                  <a:srgbClr val="FF0000"/>
                </a:solidFill>
                <a:sym typeface="+mn-ea"/>
              </a:rPr>
              <a:t>–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 err="1">
                <a:solidFill>
                  <a:srgbClr val="FF0000"/>
                </a:solidFill>
              </a:rPr>
              <a:t>Azide</a:t>
            </a:r>
            <a:r>
              <a:rPr lang="en-US" altLang="zh-CN" b="1" dirty="0">
                <a:solidFill>
                  <a:srgbClr val="FF0000"/>
                </a:solidFill>
              </a:rPr>
              <a:t> (N</a:t>
            </a:r>
            <a:r>
              <a:rPr lang="en-US" altLang="zh-CN" b="1" baseline="-25000" dirty="0">
                <a:solidFill>
                  <a:srgbClr val="FF0000"/>
                </a:solidFill>
              </a:rPr>
              <a:t>3</a:t>
            </a:r>
            <a:r>
              <a:rPr lang="en-US" altLang="zh-CN" b="1" baseline="30000" dirty="0">
                <a:solidFill>
                  <a:srgbClr val="FF0000"/>
                </a:solidFill>
                <a:sym typeface="+mn-ea"/>
              </a:rPr>
              <a:t>–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7404B-B194-44FE-80C0-9019B296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2" y="4578482"/>
            <a:ext cx="7982818" cy="12572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4E06B5-C62B-42E6-B2E0-E918CDD6DDCC}"/>
              </a:ext>
            </a:extLst>
          </p:cNvPr>
          <p:cNvSpPr/>
          <p:nvPr/>
        </p:nvSpPr>
        <p:spPr>
          <a:xfrm>
            <a:off x="2249189" y="3171194"/>
            <a:ext cx="1628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Most favorable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9B24-B7F3-49ED-8387-7294559A0201}"/>
              </a:ext>
            </a:extLst>
          </p:cNvPr>
          <p:cNvSpPr/>
          <p:nvPr/>
        </p:nvSpPr>
        <p:spPr>
          <a:xfrm>
            <a:off x="5254616" y="3177664"/>
            <a:ext cx="168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Least  favorable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EA38D8-0161-4BE4-97F3-2D5E9265AB23}"/>
              </a:ext>
            </a:extLst>
          </p:cNvPr>
          <p:cNvSpPr/>
          <p:nvPr/>
        </p:nvSpPr>
        <p:spPr>
          <a:xfrm>
            <a:off x="8091899" y="3173431"/>
            <a:ext cx="1110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Favorable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2B90E-FCE2-4E75-85E4-5502BBA0FEFE}"/>
              </a:ext>
            </a:extLst>
          </p:cNvPr>
          <p:cNvSpPr/>
          <p:nvPr/>
        </p:nvSpPr>
        <p:spPr>
          <a:xfrm>
            <a:off x="5604596" y="5838500"/>
            <a:ext cx="1628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Most favorable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29" y="1983371"/>
            <a:ext cx="8328391" cy="10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8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542"/>
            <a:ext cx="10515600" cy="624579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Bond formation &amp; Bond cleavage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849" y="1054250"/>
            <a:ext cx="11213951" cy="5122714"/>
          </a:xfrm>
        </p:spPr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Bond formation </a:t>
            </a:r>
            <a:r>
              <a:rPr lang="en-GB" dirty="0"/>
              <a:t>is an exothermic process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00B0F0"/>
                </a:solidFill>
              </a:rPr>
              <a:t>Bond cleavage- </a:t>
            </a:r>
            <a:r>
              <a:rPr lang="en-GB" dirty="0"/>
              <a:t>endothermic process</a:t>
            </a:r>
          </a:p>
          <a:p>
            <a:pPr lvl="1"/>
            <a:r>
              <a:rPr lang="en-GB" dirty="0"/>
              <a:t>Energy must be put into the bond to break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834" y="1481698"/>
            <a:ext cx="4905375" cy="249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834" y="4628198"/>
            <a:ext cx="4981575" cy="20383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381" y="160731"/>
            <a:ext cx="10515600" cy="63533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Multiples of 8 technique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9" y="796068"/>
            <a:ext cx="9165515" cy="5380896"/>
          </a:xfrm>
        </p:spPr>
        <p:txBody>
          <a:bodyPr/>
          <a:lstStyle/>
          <a:p>
            <a:r>
              <a:rPr lang="en-GB" dirty="0"/>
              <a:t>Whenever a molecule, compound or ion has a </a:t>
            </a:r>
            <a:r>
              <a:rPr lang="en-GB" b="1" dirty="0"/>
              <a:t>multiple of 8 </a:t>
            </a:r>
            <a:r>
              <a:rPr lang="en-GB" dirty="0"/>
              <a:t>electrons, and if there is </a:t>
            </a:r>
            <a:r>
              <a:rPr lang="en-GB" b="1" dirty="0"/>
              <a:t>no H atom</a:t>
            </a:r>
            <a:r>
              <a:rPr lang="en-GB" dirty="0"/>
              <a:t> attached to the central atom, there will be </a:t>
            </a:r>
            <a:r>
              <a:rPr lang="en-GB" dirty="0">
                <a:solidFill>
                  <a:srgbClr val="FF0000"/>
                </a:solidFill>
              </a:rPr>
              <a:t>no lone pair</a:t>
            </a:r>
            <a:r>
              <a:rPr lang="en-GB" dirty="0"/>
              <a:t> on its central atom.</a:t>
            </a:r>
          </a:p>
          <a:p>
            <a:r>
              <a:rPr lang="en-GB" dirty="0"/>
              <a:t>If its </a:t>
            </a:r>
            <a:r>
              <a:rPr lang="en-GB" b="1" dirty="0"/>
              <a:t>not multiple of 8</a:t>
            </a:r>
            <a:r>
              <a:rPr lang="en-GB" dirty="0"/>
              <a:t>, then there will be </a:t>
            </a:r>
            <a:r>
              <a:rPr lang="en-GB" b="1" dirty="0"/>
              <a:t>lone pair </a:t>
            </a:r>
            <a:r>
              <a:rPr lang="en-GB" dirty="0"/>
              <a:t>on the central atom, </a:t>
            </a:r>
            <a:r>
              <a:rPr lang="en-GB" b="1" dirty="0"/>
              <a:t>except H atom </a:t>
            </a:r>
            <a:r>
              <a:rPr lang="en-GB" dirty="0"/>
              <a:t>attached to the central atom.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355396"/>
              </p:ext>
            </p:extLst>
          </p:nvPr>
        </p:nvGraphicFramePr>
        <p:xfrm>
          <a:off x="11093486" y="1407391"/>
          <a:ext cx="58718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188">
                  <a:extLst>
                    <a:ext uri="{9D8B030D-6E8A-4147-A177-3AD203B41FA5}">
                      <a16:colId xmlns:a16="http://schemas.microsoft.com/office/drawing/2014/main" val="1424404027"/>
                    </a:ext>
                  </a:extLst>
                </a:gridCol>
              </a:tblGrid>
              <a:tr h="26213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8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36433"/>
                  </a:ext>
                </a:extLst>
              </a:tr>
              <a:tr h="26213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16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533350"/>
                  </a:ext>
                </a:extLst>
              </a:tr>
              <a:tr h="26213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37074"/>
                  </a:ext>
                </a:extLst>
              </a:tr>
              <a:tr h="26213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167366"/>
                  </a:ext>
                </a:extLst>
              </a:tr>
              <a:tr h="26213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582842"/>
                  </a:ext>
                </a:extLst>
              </a:tr>
              <a:tr h="26213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48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7561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0399214" y="311635"/>
            <a:ext cx="1715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/>
              <a:t>Multiples of 8 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967" y="680430"/>
            <a:ext cx="276225" cy="581025"/>
          </a:xfrm>
          <a:prstGeom prst="rect">
            <a:avLst/>
          </a:prstGeom>
        </p:spPr>
      </p:pic>
      <p:pic>
        <p:nvPicPr>
          <p:cNvPr id="14346" name="Picture 10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40" y="3109824"/>
            <a:ext cx="2069097" cy="89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44" y="3105225"/>
            <a:ext cx="1427551" cy="762581"/>
          </a:xfrm>
          <a:prstGeom prst="rect">
            <a:avLst/>
          </a:prstGeom>
        </p:spPr>
      </p:pic>
      <p:pic>
        <p:nvPicPr>
          <p:cNvPr id="14350" name="Picture 14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82" y="3030617"/>
            <a:ext cx="3909629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4" y="4946499"/>
            <a:ext cx="5271276" cy="14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40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125" y="169630"/>
            <a:ext cx="10515600" cy="71064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Practice exercise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125" y="1220552"/>
            <a:ext cx="10826675" cy="5395401"/>
          </a:xfrm>
        </p:spPr>
        <p:txBody>
          <a:bodyPr/>
          <a:lstStyle/>
          <a:p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O</a:t>
            </a:r>
          </a:p>
          <a:p>
            <a:endParaRPr lang="en-GB" dirty="0"/>
          </a:p>
          <a:p>
            <a:r>
              <a:rPr lang="en-GB" dirty="0"/>
              <a:t>Hydronium ion (H</a:t>
            </a:r>
            <a:r>
              <a:rPr lang="en-GB" baseline="-25000" dirty="0"/>
              <a:t>3</a:t>
            </a:r>
            <a:r>
              <a:rPr lang="en-GB" dirty="0"/>
              <a:t>O</a:t>
            </a:r>
            <a:r>
              <a:rPr lang="en-GB" baseline="30000" dirty="0"/>
              <a:t>-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CO</a:t>
            </a:r>
            <a:r>
              <a:rPr lang="en-GB" baseline="-25000" dirty="0"/>
              <a:t>2</a:t>
            </a:r>
          </a:p>
          <a:p>
            <a:endParaRPr lang="en-GB" dirty="0"/>
          </a:p>
          <a:p>
            <a:r>
              <a:rPr lang="en-GB" dirty="0"/>
              <a:t>O</a:t>
            </a:r>
            <a:r>
              <a:rPr lang="en-GB" baseline="-25000" dirty="0"/>
              <a:t>3</a:t>
            </a:r>
            <a:r>
              <a:rPr lang="en-GB" dirty="0"/>
              <a:t> (ozone)</a:t>
            </a:r>
          </a:p>
          <a:p>
            <a:endParaRPr lang="en-GB" dirty="0"/>
          </a:p>
          <a:p>
            <a:r>
              <a:rPr lang="en-GB" dirty="0"/>
              <a:t>XeF</a:t>
            </a:r>
            <a:r>
              <a:rPr lang="en-GB" baseline="-25000" dirty="0"/>
              <a:t>4</a:t>
            </a:r>
            <a:r>
              <a:rPr lang="en-GB" dirty="0"/>
              <a:t> (Xenon tetrafluoride)</a:t>
            </a:r>
          </a:p>
          <a:p>
            <a:endParaRPr lang="en-US" dirty="0"/>
          </a:p>
        </p:txBody>
      </p:sp>
      <p:pic>
        <p:nvPicPr>
          <p:cNvPr id="4" name="Picture 6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718" y="1075766"/>
            <a:ext cx="1216510" cy="8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922" y="2181337"/>
            <a:ext cx="1266560" cy="7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615" y="3918252"/>
            <a:ext cx="1165784" cy="917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820" y="220340"/>
            <a:ext cx="5271276" cy="1484976"/>
          </a:xfrm>
          <a:prstGeom prst="rect">
            <a:avLst/>
          </a:prstGeom>
        </p:spPr>
      </p:pic>
      <p:pic>
        <p:nvPicPr>
          <p:cNvPr id="15362" name="Picture 2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94" y="4835335"/>
            <a:ext cx="1456039" cy="146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ee the source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40" y="3234307"/>
            <a:ext cx="1426955" cy="61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12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6036"/>
            <a:ext cx="10515600" cy="517002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Orbital overlap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53" y="882128"/>
            <a:ext cx="11138647" cy="571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chemical bonds, an orbital overlap can be defined as the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 merging of orbitals on adjacent atoms in the same regions of 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Orbital overlap can lead to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bond formation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two atoms come nearby they penetrate each other’s orbital forming a new hybridized orbital, known as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orbital overlap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hybridized orbital 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since it is in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lower energy state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86" y="4952189"/>
            <a:ext cx="61817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26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34" y="193638"/>
            <a:ext cx="11235466" cy="66643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Two types of overlapping areas in the orbitals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sigma (σ)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pi (π)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bonds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contain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σ bond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 bonds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contain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π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bond, 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Triple bonds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consist of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σ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π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bonds.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is stronger than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bond due to greater extent of overlap.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7211" y="852977"/>
            <a:ext cx="3151825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End-to-end overlap 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σ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bond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40696" y="852121"/>
            <a:ext cx="324640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Side-to-side overlap 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π bond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221" y="1354662"/>
            <a:ext cx="4448432" cy="1315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5" y="1389468"/>
            <a:ext cx="6600825" cy="762000"/>
          </a:xfrm>
          <a:prstGeom prst="rect">
            <a:avLst/>
          </a:prstGeom>
        </p:spPr>
      </p:pic>
      <p:pic>
        <p:nvPicPr>
          <p:cNvPr id="16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256" y="4701746"/>
            <a:ext cx="4933000" cy="149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9419315" y="6053295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N</a:t>
            </a:r>
            <a:r>
              <a:rPr lang="en-GB" baseline="-25000" dirty="0"/>
              <a:t>2</a:t>
            </a:r>
            <a:r>
              <a:rPr lang="en-GB" dirty="0"/>
              <a:t> molecule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549" y="3658064"/>
            <a:ext cx="2172242" cy="10970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773" y="2798082"/>
            <a:ext cx="2771551" cy="7445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566" y="3116659"/>
            <a:ext cx="1314450" cy="304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618756" y="4021944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O</a:t>
            </a:r>
            <a:r>
              <a:rPr lang="en-GB" baseline="-25000" dirty="0"/>
              <a:t>2</a:t>
            </a:r>
            <a:r>
              <a:rPr lang="en-GB" dirty="0"/>
              <a:t> molecule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40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7715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140311"/>
            <a:ext cx="10805160" cy="5036652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03" y="711921"/>
            <a:ext cx="7943850" cy="449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628" y="5767737"/>
            <a:ext cx="2392929" cy="4587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95556" y="5710902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Bond strength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214" y="2084950"/>
            <a:ext cx="22098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214" y="3482424"/>
            <a:ext cx="2066925" cy="352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973" y="4007306"/>
            <a:ext cx="2800350" cy="1428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6039" y="5586762"/>
            <a:ext cx="1181100" cy="361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4488" y="1189648"/>
            <a:ext cx="2771551" cy="7445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0328" y="1954301"/>
            <a:ext cx="13144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27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623" y="183216"/>
            <a:ext cx="10515600" cy="517002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Hybrid orbitals (hybridization)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638" y="817581"/>
            <a:ext cx="8165055" cy="5359382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hybrid orbital is 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 orbital formed by the combination of two or more atomic orbitals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Hybridization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mixing of atomic orbitals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an atom (usually a central atom) to generate a set of hybrid orbitals.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resulting orbital has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different shape and energy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than the component orbitals that form it.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Hybridization is used to model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molecular geometry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and to explain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atomic bonding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 orbitals around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berylium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BeF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/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18" y="4805835"/>
            <a:ext cx="5196393" cy="146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693" y="1387471"/>
            <a:ext cx="3833308" cy="18246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21271" y="3394036"/>
            <a:ext cx="32935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Hybridization of C (Z=6) atom</a:t>
            </a:r>
          </a:p>
        </p:txBody>
      </p:sp>
      <p:sp>
        <p:nvSpPr>
          <p:cNvPr id="7" name="Rectangle 6"/>
          <p:cNvSpPr/>
          <p:nvPr/>
        </p:nvSpPr>
        <p:spPr>
          <a:xfrm>
            <a:off x="967566" y="5668416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hybridization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21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62" y="193003"/>
            <a:ext cx="10515600" cy="495487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Hybrid orbitals (hybridization)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5" y="860612"/>
            <a:ext cx="11278496" cy="5316351"/>
          </a:xfrm>
        </p:spPr>
        <p:txBody>
          <a:bodyPr/>
          <a:lstStyle/>
          <a:p>
            <a:r>
              <a:rPr lang="en-GB" sz="2400" b="1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GB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hybridization:</a:t>
            </a:r>
          </a:p>
          <a:p>
            <a:pPr marL="0" indent="0">
              <a:buNone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e.g. BeCl</a:t>
            </a:r>
            <a:r>
              <a:rPr lang="en-GB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Valence electrons of Be atom</a:t>
            </a:r>
          </a:p>
          <a:p>
            <a:pPr>
              <a:lnSpc>
                <a:spcPct val="100000"/>
              </a:lnSpc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Promotion of 2s electron to 2p orbital</a:t>
            </a:r>
          </a:p>
          <a:p>
            <a:pPr>
              <a:lnSpc>
                <a:spcPct val="100000"/>
              </a:lnSpc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Hybridization of 2s and 2p orbitals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528" y="426759"/>
            <a:ext cx="5698814" cy="29780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247" y="1734470"/>
            <a:ext cx="108585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1" y="3198867"/>
            <a:ext cx="3684653" cy="252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830" y="5334315"/>
            <a:ext cx="8003661" cy="1276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6349" y="2239631"/>
            <a:ext cx="1057275" cy="428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2931" y="2982307"/>
            <a:ext cx="2028825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713" y="3576883"/>
            <a:ext cx="6514292" cy="16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20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67" y="1362981"/>
            <a:ext cx="6029325" cy="430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109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365126"/>
            <a:ext cx="11170920" cy="5811838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hybridization</a:t>
            </a:r>
          </a:p>
          <a:p>
            <a:pPr marL="0" indent="0">
              <a:buNone/>
            </a:pPr>
            <a:r>
              <a:rPr lang="en-US" dirty="0"/>
              <a:t>BF3 (boron </a:t>
            </a:r>
            <a:r>
              <a:rPr lang="en-US" dirty="0" err="1"/>
              <a:t>trifluoride</a:t>
            </a:r>
            <a:r>
              <a:rPr lang="en-US" dirty="0"/>
              <a:t>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72" y="1995739"/>
            <a:ext cx="4724400" cy="3228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89612" y="5974936"/>
            <a:ext cx="7064188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20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hybrid orbitals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overlap with the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orbitals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9139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730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53" y="484094"/>
            <a:ext cx="11138647" cy="5692869"/>
          </a:xfrm>
        </p:spPr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hybridization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en-US" sz="2400" b="1" baseline="-25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Valence electrons of C atom</a:t>
            </a:r>
          </a:p>
          <a:p>
            <a:pPr lvl="1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Promotion of 2s electron to 2p orbital</a:t>
            </a:r>
          </a:p>
          <a:p>
            <a:pPr marL="0" indent="0">
              <a:buNone/>
            </a:pPr>
            <a:endParaRPr lang="en-GB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Hybridization of 2s and 2p orbitals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48" y="3411273"/>
            <a:ext cx="7345087" cy="29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24" y="602428"/>
            <a:ext cx="523875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023" y="1633258"/>
            <a:ext cx="1162050" cy="46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023" y="2439480"/>
            <a:ext cx="1057275" cy="428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023" y="3207601"/>
            <a:ext cx="952499" cy="6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62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411" y="1404148"/>
            <a:ext cx="4081631" cy="25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81" y="3986707"/>
            <a:ext cx="3042292" cy="244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866" y="257549"/>
            <a:ext cx="10515600" cy="603063"/>
          </a:xfrm>
        </p:spPr>
        <p:txBody>
          <a:bodyPr>
            <a:norm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24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24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Hybridization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668" y="968188"/>
            <a:ext cx="9660367" cy="5208775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hybridizations are only possible for atoms that have 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orbitals in their valence subshells (that is, third or onward period).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24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Phosphorus pentachloride, PCl</a:t>
            </a:r>
            <a:r>
              <a:rPr lang="en-US" sz="2400" b="1" baseline="-25000" dirty="0">
                <a:solidFill>
                  <a:srgbClr val="002060"/>
                </a:solidFill>
              </a:rPr>
              <a:t>5</a:t>
            </a:r>
            <a:r>
              <a:rPr lang="en-US" sz="2400" b="1" dirty="0">
                <a:solidFill>
                  <a:srgbClr val="002060"/>
                </a:solidFill>
              </a:rPr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86" y="3020946"/>
            <a:ext cx="5436701" cy="31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601" y="257549"/>
            <a:ext cx="10515600" cy="366395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Octet rule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600" y="892885"/>
            <a:ext cx="10515601" cy="52840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American chemist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Gilbert Lewis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atoms combine to achieve a more stable electron configuration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Maximum stability results when an atom is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isoelectronic with a noble gas.</a:t>
            </a:r>
          </a:p>
          <a:p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An atom will form covalent bonds to achieve a compliment of 8 valence electrons.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This is called </a:t>
            </a:r>
            <a:r>
              <a:rPr lang="en-GB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Octet rule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The rule applies to main group elements (C, N, O, Halogens) and metals (Na, Mg)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440" y="3616530"/>
            <a:ext cx="3476625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66" y="178417"/>
            <a:ext cx="10515600" cy="603063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28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487" y="968188"/>
            <a:ext cx="11020313" cy="520877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SF</a:t>
            </a:r>
            <a:r>
              <a:rPr lang="en-US" sz="2400" b="1" baseline="-25000" dirty="0">
                <a:solidFill>
                  <a:srgbClr val="002060"/>
                </a:solidFill>
              </a:rPr>
              <a:t>6</a:t>
            </a:r>
            <a:r>
              <a:rPr lang="en-US" sz="2400" b="1" dirty="0">
                <a:solidFill>
                  <a:srgbClr val="002060"/>
                </a:solidFill>
              </a:rPr>
              <a:t> molecule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17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1" y="1570676"/>
            <a:ext cx="7592821" cy="211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843643" y="3727216"/>
            <a:ext cx="1633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Square planar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70" y="4755640"/>
            <a:ext cx="3816724" cy="17309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8302">
            <a:off x="8300904" y="1004941"/>
            <a:ext cx="3438525" cy="2924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294" y="394482"/>
            <a:ext cx="1104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3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929" y="172123"/>
            <a:ext cx="6662230" cy="65357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841" y="2093266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666666"/>
                </a:solidFill>
                <a:latin typeface="Noto Sans"/>
              </a:rPr>
              <a:t>Ignore double bonds, they count as one bonding pair!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8668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7030A0"/>
                </a:solidFill>
              </a:rPr>
              <a:t>Bonding patters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24" y="518418"/>
            <a:ext cx="4306783" cy="1683561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15" y="2362903"/>
            <a:ext cx="7116904" cy="1893897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177" y="4544553"/>
            <a:ext cx="9404208" cy="194230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917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895" y="2054221"/>
            <a:ext cx="5307106" cy="316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206437"/>
            <a:ext cx="10515600" cy="463214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Shapes of molecules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77" y="828340"/>
            <a:ext cx="7455049" cy="534862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Lewis structure </a:t>
            </a:r>
            <a:r>
              <a:rPr lang="en-GB" dirty="0"/>
              <a:t>explains </a:t>
            </a:r>
            <a:r>
              <a:rPr lang="en-GB" dirty="0">
                <a:solidFill>
                  <a:srgbClr val="C00000"/>
                </a:solidFill>
              </a:rPr>
              <a:t>number of bonds in a molecule and shows the bonding pattern</a:t>
            </a:r>
            <a:r>
              <a:rPr lang="en-GB" dirty="0"/>
              <a:t>.</a:t>
            </a:r>
          </a:p>
          <a:p>
            <a:r>
              <a:rPr lang="en-GB" dirty="0"/>
              <a:t>However, </a:t>
            </a:r>
            <a:r>
              <a:rPr lang="en-GB" dirty="0">
                <a:solidFill>
                  <a:srgbClr val="00B0F0"/>
                </a:solidFill>
              </a:rPr>
              <a:t>Lewis structure </a:t>
            </a:r>
            <a:r>
              <a:rPr lang="en-GB" dirty="0"/>
              <a:t>gives </a:t>
            </a:r>
            <a:r>
              <a:rPr lang="en-GB" dirty="0">
                <a:solidFill>
                  <a:srgbClr val="00B0F0"/>
                </a:solidFill>
              </a:rPr>
              <a:t>incomplete, two-dimensional picture of molecular structure</a:t>
            </a:r>
            <a:r>
              <a:rPr lang="en-GB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shape of a molecule </a:t>
            </a:r>
            <a:r>
              <a:rPr lang="en-US" dirty="0"/>
              <a:t>depends on the </a:t>
            </a:r>
            <a:r>
              <a:rPr lang="en-US" dirty="0">
                <a:solidFill>
                  <a:srgbClr val="7030A0"/>
                </a:solidFill>
              </a:rPr>
              <a:t>number of electron pairs in the valence shell </a:t>
            </a:r>
            <a:r>
              <a:rPr lang="en-US" dirty="0"/>
              <a:t>around a central atom. </a:t>
            </a:r>
            <a:endParaRPr lang="en-GB" dirty="0"/>
          </a:p>
          <a:p>
            <a:r>
              <a:rPr lang="en-US" dirty="0">
                <a:solidFill>
                  <a:srgbClr val="C00000"/>
                </a:solidFill>
              </a:rPr>
              <a:t>Molecular geometry or molecular shape </a:t>
            </a:r>
            <a:r>
              <a:rPr lang="en-US" dirty="0"/>
              <a:t>is the</a:t>
            </a:r>
            <a:r>
              <a:rPr lang="en-US" b="1" dirty="0"/>
              <a:t> </a:t>
            </a:r>
            <a:r>
              <a:rPr lang="en-US" dirty="0">
                <a:solidFill>
                  <a:srgbClr val="7030A0"/>
                </a:solidFill>
              </a:rPr>
              <a:t>three-dimensional (3D) arrangement of atoms within a molecule</a:t>
            </a:r>
            <a:r>
              <a:rPr lang="en-US" dirty="0"/>
              <a:t>.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‘Valence shell electron pair repulsion (VSEPR) theory’</a:t>
            </a:r>
            <a:endParaRPr lang="en-US" sz="2400" dirty="0"/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1C30E3-B574-4CF3-B226-8DAA93ECB9FD}"/>
              </a:ext>
            </a:extLst>
          </p:cNvPr>
          <p:cNvSpPr/>
          <p:nvPr/>
        </p:nvSpPr>
        <p:spPr>
          <a:xfrm>
            <a:off x="7103121" y="5337411"/>
            <a:ext cx="4522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Molecular Shape is determined by the repulsions of electron pairs.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Electron pairs around the central atom stay as far apart as possible.</a:t>
            </a:r>
            <a:r>
              <a:rPr lang="en-US" altLang="zh-CN" dirty="0"/>
              <a:t> </a:t>
            </a:r>
            <a:endParaRPr lang="en-GB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580" y="229217"/>
            <a:ext cx="10515600" cy="391215"/>
          </a:xfrm>
        </p:spPr>
        <p:txBody>
          <a:bodyPr>
            <a:normAutofit fontScale="90000"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Valence shell electron pair repulsion (VSEPR)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9" y="766354"/>
            <a:ext cx="11897957" cy="5410609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a polyatomic molecule, the repulsion between electrons in different bonding pairs causes them to remain as far apart as possible.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geometry (shape) that the molecule ultimately assumes minimizes the repulsion.</a:t>
            </a:r>
          </a:p>
          <a:p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VSEPR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, accounts for </a:t>
            </a:r>
            <a:r>
              <a:rPr lang="en-US" altLang="zh-CN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geometric arrangements of electron pairs around a central atom to minimize the electrostatic repulsion between electron pairs.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VSEPR model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based largely on Lewis structures, provides a relatively simple method for predicting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geometry of molecules or ions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E231F-7C21-4C5C-8234-022A6B13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05" y="3964985"/>
            <a:ext cx="6861359" cy="22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5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184A-8C6C-4697-B467-35E8E55C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08" y="422049"/>
            <a:ext cx="5515792" cy="357685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 with no Lone Pairs on Central atom </a:t>
            </a:r>
            <a:endParaRPr lang="zh-CN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A4130E-E78B-4986-A070-3D5739412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23" y="1124335"/>
                <a:ext cx="6359292" cy="490360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altLang="zh-CN" b="1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AXE system</a:t>
                </a:r>
                <a:r>
                  <a:rPr lang="en-US" altLang="zh-CN" dirty="0" smtClean="0"/>
                  <a:t> 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de-DE" altLang="zh-CN" sz="2400" dirty="0"/>
              </a:p>
              <a:p>
                <a:pPr marL="0" indent="0">
                  <a:buNone/>
                </a:pPr>
                <a:endParaRPr lang="de-DE" altLang="zh-CN" sz="2400" dirty="0" smtClean="0"/>
              </a:p>
              <a:p>
                <a:pPr marL="0" indent="0">
                  <a:buNone/>
                </a:pPr>
                <a:r>
                  <a:rPr lang="de-DE" altLang="zh-CN" sz="2400" dirty="0" smtClean="0"/>
                  <a:t>e.g. AX</a:t>
                </a:r>
                <a:r>
                  <a:rPr lang="de-DE" altLang="zh-CN" sz="2400" baseline="-25000" dirty="0" smtClean="0"/>
                  <a:t>2</a:t>
                </a:r>
                <a:r>
                  <a:rPr lang="de-DE" altLang="zh-CN" sz="2400" dirty="0"/>
                  <a:t>, </a:t>
                </a:r>
                <a:r>
                  <a:rPr lang="de-DE" altLang="zh-CN" sz="2400" dirty="0" smtClean="0"/>
                  <a:t>AX</a:t>
                </a:r>
                <a:r>
                  <a:rPr lang="de-DE" altLang="zh-CN" sz="2400" baseline="-25000" dirty="0" smtClean="0"/>
                  <a:t>3</a:t>
                </a:r>
                <a:r>
                  <a:rPr lang="de-DE" altLang="zh-CN" sz="2400" dirty="0"/>
                  <a:t>, </a:t>
                </a:r>
                <a:r>
                  <a:rPr lang="de-DE" altLang="zh-CN" sz="2400" dirty="0" smtClean="0"/>
                  <a:t>AX</a:t>
                </a:r>
                <a:r>
                  <a:rPr lang="de-DE" altLang="zh-CN" sz="2400" baseline="-25000" dirty="0" smtClean="0"/>
                  <a:t>4</a:t>
                </a:r>
                <a:r>
                  <a:rPr lang="de-DE" altLang="zh-CN" sz="2400" dirty="0"/>
                  <a:t>, </a:t>
                </a:r>
                <a:r>
                  <a:rPr lang="de-DE" altLang="zh-CN" sz="2400" dirty="0" smtClean="0"/>
                  <a:t>AX</a:t>
                </a:r>
                <a:r>
                  <a:rPr lang="de-DE" altLang="zh-CN" sz="2400" baseline="-25000" dirty="0" smtClean="0"/>
                  <a:t>5</a:t>
                </a:r>
                <a:r>
                  <a:rPr lang="de-DE" altLang="zh-CN" sz="2400" dirty="0"/>
                  <a:t>, </a:t>
                </a:r>
                <a:r>
                  <a:rPr lang="de-DE" altLang="zh-CN" sz="2400" dirty="0" smtClean="0"/>
                  <a:t>AX</a:t>
                </a:r>
                <a:r>
                  <a:rPr lang="de-DE" altLang="zh-CN" sz="2400" baseline="-25000" dirty="0" smtClean="0"/>
                  <a:t>6</a:t>
                </a:r>
                <a:endParaRPr lang="de-DE" altLang="zh-CN" sz="2400" baseline="-25000" dirty="0"/>
              </a:p>
              <a:p>
                <a:pPr marL="0" indent="0">
                  <a:buNone/>
                </a:pPr>
                <a:endParaRPr lang="de-DE" altLang="zh-CN" sz="2400" baseline="-25000" dirty="0"/>
              </a:p>
              <a:p>
                <a:pPr marL="0" indent="0">
                  <a:buNone/>
                </a:pPr>
                <a:r>
                  <a:rPr lang="en-GB" altLang="zh-CN" sz="2400" b="1" dirty="0" smtClean="0"/>
                  <a:t>AX</a:t>
                </a:r>
                <a:r>
                  <a:rPr lang="en-GB" altLang="zh-CN" sz="2400" b="1" baseline="-25000" dirty="0" smtClean="0"/>
                  <a:t>2</a:t>
                </a:r>
                <a:r>
                  <a:rPr lang="en-GB" altLang="zh-CN" sz="2400" b="1" dirty="0"/>
                  <a:t>: </a:t>
                </a:r>
                <a:r>
                  <a:rPr lang="en-GB" altLang="zh-CN" sz="2400" b="1" dirty="0">
                    <a:solidFill>
                      <a:srgbClr val="FF0000"/>
                    </a:solidFill>
                  </a:rPr>
                  <a:t>Beryllium Chloride (BeCl</a:t>
                </a:r>
                <a:r>
                  <a:rPr lang="en-GB" altLang="zh-CN" sz="2400" b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GB" altLang="zh-CN" sz="2400" b="1" dirty="0">
                    <a:solidFill>
                      <a:srgbClr val="FF0000"/>
                    </a:solidFill>
                  </a:rPr>
                  <a:t>)</a:t>
                </a:r>
                <a:endParaRPr lang="de-DE" altLang="zh-CN" sz="2400" b="1" dirty="0">
                  <a:solidFill>
                    <a:srgbClr val="FF0000"/>
                  </a:solidFill>
                </a:endParaRPr>
              </a:p>
              <a:p>
                <a:r>
                  <a:rPr lang="en-US" altLang="zh-CN" sz="2400" dirty="0"/>
                  <a:t>Lewis structure</a:t>
                </a:r>
              </a:p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Because the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bonding pairs repel each other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they must be at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opposite ends of a straight line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order for them to be as far apart </a:t>
                </a:r>
                <a:r>
                  <a:rPr lang="en-US" altLang="zh-CN" sz="2400" dirty="0"/>
                  <a:t>as possible. </a:t>
                </a:r>
              </a:p>
              <a:p>
                <a:r>
                  <a:rPr lang="en-US" altLang="zh-CN" sz="2400" dirty="0"/>
                  <a:t>Thus, the </a:t>
                </a:r>
                <a:r>
                  <a:rPr lang="en-US" altLang="zh-CN" sz="2400" b="1" dirty="0"/>
                  <a:t>angle</a:t>
                </a:r>
                <a:r>
                  <a:rPr lang="en-US" altLang="zh-CN" sz="2400" dirty="0"/>
                  <a:t> is predicted to be </a:t>
                </a:r>
                <a:r>
                  <a:rPr lang="en-US" altLang="zh-CN" sz="2400" b="1" dirty="0"/>
                  <a:t>180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sz="2400" dirty="0"/>
                  <a:t>, and the molecule is </a:t>
                </a:r>
                <a:r>
                  <a:rPr lang="en-US" altLang="zh-CN" sz="2400" b="1" dirty="0"/>
                  <a:t>linear.</a:t>
                </a:r>
                <a:endParaRPr lang="zh-CN" altLang="en-US" sz="24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A4130E-E78B-4986-A070-3D5739412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23" y="1124335"/>
                <a:ext cx="6359292" cy="4903606"/>
              </a:xfrm>
              <a:blipFill>
                <a:blip r:embed="rId2"/>
                <a:stretch>
                  <a:fillRect l="-1916" t="-2360" r="-1916" b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4DB951B-89FB-41F0-A60C-6F943C09C462}"/>
              </a:ext>
            </a:extLst>
          </p:cNvPr>
          <p:cNvSpPr/>
          <p:nvPr/>
        </p:nvSpPr>
        <p:spPr>
          <a:xfrm>
            <a:off x="7454334" y="1124335"/>
            <a:ext cx="739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B.P+L.P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0BA2CB-4751-47A8-B177-832620318370}"/>
              </a:ext>
            </a:extLst>
          </p:cNvPr>
          <p:cNvSpPr/>
          <p:nvPr/>
        </p:nvSpPr>
        <p:spPr>
          <a:xfrm>
            <a:off x="7389786" y="160106"/>
            <a:ext cx="4167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Molecular shapes based on VSPER Theory</a:t>
            </a:r>
            <a:endParaRPr lang="zh-CN" alt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C6487-08BF-4397-8ADA-A60D5F757605}"/>
              </a:ext>
            </a:extLst>
          </p:cNvPr>
          <p:cNvSpPr/>
          <p:nvPr/>
        </p:nvSpPr>
        <p:spPr>
          <a:xfrm>
            <a:off x="1080851" y="1514668"/>
            <a:ext cx="53414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is the central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atom</a:t>
            </a:r>
          </a:p>
          <a:p>
            <a:r>
              <a:rPr lang="en-GB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X is the bonded atom with central atom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zh-CN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GB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lone pair of electrons on the central atom</a:t>
            </a:r>
            <a:endParaRPr lang="de-DE" altLang="zh-CN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E1D63B-6A0A-453A-B49B-BAE84889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24" y="3520889"/>
            <a:ext cx="1829727" cy="570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6ADF6-9714-4BC2-9777-6F7120235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624" y="5515927"/>
            <a:ext cx="2040883" cy="9709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981" y="160106"/>
            <a:ext cx="6029269" cy="6733572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7024744" y="1021976"/>
            <a:ext cx="215152" cy="2562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5901A-853D-416B-B930-F01EEFAF8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1237129"/>
            <a:ext cx="11092543" cy="4939833"/>
          </a:xfrm>
        </p:spPr>
        <p:txBody>
          <a:bodyPr/>
          <a:lstStyle/>
          <a:p>
            <a:r>
              <a:rPr lang="en-GB" altLang="zh-C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GB" altLang="zh-CN" b="1" baseline="-25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b="1" dirty="0"/>
              <a:t>Boron Triﬂuoride (BF</a:t>
            </a:r>
            <a:r>
              <a:rPr lang="en-GB" altLang="zh-CN" b="1" baseline="-25000" dirty="0"/>
              <a:t>3</a:t>
            </a:r>
            <a:r>
              <a:rPr lang="en-GB" altLang="zh-CN" b="1" dirty="0"/>
              <a:t>)</a:t>
            </a:r>
          </a:p>
          <a:p>
            <a:endParaRPr lang="en-GB" altLang="zh-CN" b="1" dirty="0"/>
          </a:p>
          <a:p>
            <a:endParaRPr lang="en-GB" altLang="zh-CN" b="1" dirty="0"/>
          </a:p>
          <a:p>
            <a:endParaRPr lang="en-GB" altLang="zh-CN" dirty="0"/>
          </a:p>
          <a:p>
            <a:endParaRPr lang="en-GB" altLang="zh-CN" dirty="0"/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08E55-4AC1-4348-B8C3-002D9C0B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86" y="1743958"/>
            <a:ext cx="1617975" cy="18455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FCB4358-2701-4099-AEDB-CF27B4DF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2" y="147242"/>
            <a:ext cx="5560550" cy="919264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 with no Lone Pairs on Central atom </a:t>
            </a:r>
            <a:endParaRPr lang="zh-CN" alt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1B2CD2-52FD-4E7C-AB06-4A5E4A7F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93" y="1951201"/>
            <a:ext cx="3356825" cy="16382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DAEC7-B3B0-4661-8731-AE7D3783E76B}"/>
              </a:ext>
            </a:extLst>
          </p:cNvPr>
          <p:cNvSpPr txBox="1"/>
          <p:nvPr/>
        </p:nvSpPr>
        <p:spPr>
          <a:xfrm>
            <a:off x="2984099" y="1951200"/>
            <a:ext cx="20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x</a:t>
            </a:r>
            <a:endParaRPr lang="zh-CN" altLang="en-US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605F4-8125-4DCB-B0B8-6CC80FFAA196}"/>
              </a:ext>
            </a:extLst>
          </p:cNvPr>
          <p:cNvSpPr txBox="1"/>
          <p:nvPr/>
        </p:nvSpPr>
        <p:spPr>
          <a:xfrm>
            <a:off x="3702048" y="2770330"/>
            <a:ext cx="20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z</a:t>
            </a:r>
            <a:endParaRPr lang="zh-CN" altLang="en-US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2AF9B-B9C1-44F1-82E3-E9E69B8ADDAA}"/>
              </a:ext>
            </a:extLst>
          </p:cNvPr>
          <p:cNvSpPr txBox="1"/>
          <p:nvPr/>
        </p:nvSpPr>
        <p:spPr>
          <a:xfrm>
            <a:off x="2528777" y="2770330"/>
            <a:ext cx="20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y</a:t>
            </a:r>
            <a:endParaRPr lang="zh-CN" altLang="en-US" b="1" i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77" y="124428"/>
            <a:ext cx="6029269" cy="67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55" y="410902"/>
            <a:ext cx="10515600" cy="779463"/>
          </a:xfrm>
        </p:spPr>
        <p:txBody>
          <a:bodyPr>
            <a:normAutofit/>
          </a:bodyPr>
          <a:lstStyle/>
          <a:p>
            <a:r>
              <a:rPr lang="en-GB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GB" altLang="zh-CN" sz="2800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altLang="zh-CN" sz="2800" dirty="0"/>
              <a:t> </a:t>
            </a:r>
            <a:r>
              <a:rPr lang="en-GB" altLang="zh-CN" sz="2800" b="1" dirty="0"/>
              <a:t>Methane (CH</a:t>
            </a:r>
            <a:r>
              <a:rPr lang="en-GB" altLang="zh-CN" sz="2800" b="1" baseline="-25000" dirty="0"/>
              <a:t>4</a:t>
            </a:r>
            <a:r>
              <a:rPr lang="en-GB" altLang="zh-CN" sz="2800" b="1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79FE6-0AA7-4338-856A-FEBD73F9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712" y="1476839"/>
            <a:ext cx="1693562" cy="1939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48BD3-53BE-4242-85E6-3CBEACFB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09" y="3765028"/>
            <a:ext cx="3893007" cy="1869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77" y="124428"/>
            <a:ext cx="6029269" cy="67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BD297-EDD3-42B1-A9BA-6C4F8C55F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76" y="1000461"/>
            <a:ext cx="7328563" cy="5176503"/>
          </a:xfrm>
        </p:spPr>
        <p:txBody>
          <a:bodyPr/>
          <a:lstStyle/>
          <a:p>
            <a:r>
              <a:rPr lang="en-GB" altLang="zh-CN" sz="2400" b="1" dirty="0" smtClean="0">
                <a:solidFill>
                  <a:srgbClr val="FF0000"/>
                </a:solidFill>
              </a:rPr>
              <a:t>AX</a:t>
            </a:r>
            <a:r>
              <a:rPr lang="en-GB" altLang="zh-CN" sz="2400" b="1" baseline="-25000" dirty="0" smtClean="0">
                <a:solidFill>
                  <a:srgbClr val="FF0000"/>
                </a:solidFill>
              </a:rPr>
              <a:t>5</a:t>
            </a:r>
            <a:r>
              <a:rPr lang="en-GB" altLang="zh-CN" sz="2400" dirty="0"/>
              <a:t>: </a:t>
            </a:r>
            <a:r>
              <a:rPr lang="en-GB" altLang="zh-CN" sz="2400" b="1" dirty="0"/>
              <a:t>Phosphorus Pentachloride (PCl</a:t>
            </a:r>
            <a:r>
              <a:rPr lang="en-GB" altLang="zh-CN" sz="2400" b="1" baseline="-25000" dirty="0"/>
              <a:t>5</a:t>
            </a:r>
            <a:r>
              <a:rPr lang="en-GB" altLang="zh-CN" sz="2400" b="1" dirty="0"/>
              <a:t>)</a:t>
            </a:r>
          </a:p>
          <a:p>
            <a:endParaRPr lang="en-GB" altLang="zh-CN" dirty="0"/>
          </a:p>
          <a:p>
            <a:endParaRPr lang="en-GB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AE8D7C-BBD7-48E0-A954-C8E1A508D7E0}"/>
              </a:ext>
            </a:extLst>
          </p:cNvPr>
          <p:cNvSpPr txBox="1">
            <a:spLocks/>
          </p:cNvSpPr>
          <p:nvPr/>
        </p:nvSpPr>
        <p:spPr>
          <a:xfrm>
            <a:off x="394958" y="217188"/>
            <a:ext cx="5527519" cy="609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 with no Lone Pairs on Central atom </a:t>
            </a:r>
            <a:endParaRPr lang="zh-CN" alt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918F7-D5AE-4023-821C-ACA0DB2F1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73" y="1857038"/>
            <a:ext cx="2437756" cy="2105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833A4B3-06ED-4458-BCCD-FFDF8843B3CF}"/>
                  </a:ext>
                </a:extLst>
              </p:cNvPr>
              <p:cNvSpPr/>
              <p:nvPr/>
            </p:nvSpPr>
            <p:spPr>
              <a:xfrm>
                <a:off x="199911" y="4172738"/>
                <a:ext cx="5942706" cy="163121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231F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angle between any </a:t>
                </a:r>
                <a:r>
                  <a:rPr lang="en-US" altLang="zh-CN" sz="2000" b="1" dirty="0">
                    <a:solidFill>
                      <a:srgbClr val="231F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two equatorial bonds </a:t>
                </a:r>
                <a:r>
                  <a:rPr lang="en-US" altLang="zh-CN" sz="2000" dirty="0">
                    <a:solidFill>
                      <a:srgbClr val="231F2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120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altLang="zh-CN" sz="2000" b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Angle between an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axial bond &amp; an equatorial bond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Angle between the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two axial bonds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180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833A4B3-06ED-4458-BCCD-FFDF8843B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11" y="4172738"/>
                <a:ext cx="5942706" cy="1631216"/>
              </a:xfrm>
              <a:prstGeom prst="rect">
                <a:avLst/>
              </a:prstGeom>
              <a:blipFill>
                <a:blip r:embed="rId3"/>
                <a:stretch>
                  <a:fillRect l="-819" t="-1487" b="-594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1BBBB8C7-56D7-4295-B031-0A5473DC2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717" y="1591770"/>
            <a:ext cx="2605981" cy="23706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77" y="124428"/>
            <a:ext cx="6029269" cy="6733572"/>
          </a:xfrm>
          <a:prstGeom prst="rect">
            <a:avLst/>
          </a:prstGeom>
        </p:spPr>
      </p:pic>
      <p:pic>
        <p:nvPicPr>
          <p:cNvPr id="17" name="Picture 4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895" y="366734"/>
            <a:ext cx="2044601" cy="122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40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2" y="666034"/>
            <a:ext cx="1785144" cy="1575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2654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236668"/>
            <a:ext cx="11192435" cy="5940295"/>
          </a:xfrm>
        </p:spPr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AX</a:t>
            </a:r>
            <a:r>
              <a:rPr lang="en-GB" b="1" baseline="-25000" dirty="0" smtClean="0">
                <a:solidFill>
                  <a:srgbClr val="FF0000"/>
                </a:solidFill>
              </a:rPr>
              <a:t>6</a:t>
            </a:r>
            <a:r>
              <a:rPr lang="en-GB" b="1" dirty="0" smtClean="0"/>
              <a:t>: Xenon tetrafluoride (XeF</a:t>
            </a:r>
            <a:r>
              <a:rPr lang="en-GB" b="1" baseline="-25000" dirty="0" smtClean="0"/>
              <a:t>4</a:t>
            </a:r>
            <a:r>
              <a:rPr lang="en-GB" b="1" dirty="0" smtClean="0"/>
              <a:t>)</a:t>
            </a:r>
          </a:p>
          <a:p>
            <a:endParaRPr lang="en-GB" b="1" dirty="0"/>
          </a:p>
          <a:p>
            <a:endParaRPr lang="en-GB" b="1" dirty="0" smtClean="0"/>
          </a:p>
          <a:p>
            <a:pPr marL="0" indent="0">
              <a:buNone/>
            </a:pPr>
            <a:endParaRPr lang="en-GB" b="1" dirty="0"/>
          </a:p>
          <a:p>
            <a:r>
              <a:rPr lang="en-GB" altLang="zh-CN" b="1" dirty="0">
                <a:solidFill>
                  <a:srgbClr val="FF0000"/>
                </a:solidFill>
              </a:rPr>
              <a:t>AX</a:t>
            </a:r>
            <a:r>
              <a:rPr lang="en-GB" altLang="zh-CN" b="1" baseline="-25000" dirty="0">
                <a:solidFill>
                  <a:srgbClr val="FF0000"/>
                </a:solidFill>
              </a:rPr>
              <a:t>6</a:t>
            </a:r>
            <a:r>
              <a:rPr lang="en-GB" altLang="zh-CN" dirty="0"/>
              <a:t>: </a:t>
            </a:r>
            <a:r>
              <a:rPr lang="en-GB" altLang="zh-CN" b="1" dirty="0" smtClean="0"/>
              <a:t>Sulphur </a:t>
            </a:r>
            <a:r>
              <a:rPr lang="en-GB" altLang="zh-CN" b="1" dirty="0"/>
              <a:t>Hexaﬂuoride (SF</a:t>
            </a:r>
            <a:r>
              <a:rPr lang="en-GB" altLang="zh-CN" b="1" baseline="-25000" dirty="0"/>
              <a:t>6</a:t>
            </a:r>
            <a:r>
              <a:rPr lang="en-GB" altLang="zh-CN" b="1" dirty="0"/>
              <a:t>)</a:t>
            </a:r>
            <a:endParaRPr lang="en-US" altLang="zh-CN" b="1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231" y="720130"/>
            <a:ext cx="1596144" cy="1521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871" y="799692"/>
            <a:ext cx="1950001" cy="13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92214E-8419-4068-A393-40F3BAC0D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96" y="2948953"/>
            <a:ext cx="1800811" cy="1616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65A2C7-9B35-4C99-B269-5032057C5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685" y="2951163"/>
            <a:ext cx="3379314" cy="16304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0FF1E1-75DC-4853-8B84-7D2FD417FA3A}"/>
              </a:ext>
            </a:extLst>
          </p:cNvPr>
          <p:cNvSpPr/>
          <p:nvPr/>
        </p:nvSpPr>
        <p:spPr>
          <a:xfrm>
            <a:off x="1794808" y="4598442"/>
            <a:ext cx="3171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231F20"/>
                </a:solidFill>
                <a:latin typeface="Times-Roman"/>
              </a:rPr>
              <a:t>An octahedron has eight sides</a:t>
            </a:r>
            <a:endParaRPr lang="zh-CN" altLang="en-US" sz="1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477" y="124428"/>
            <a:ext cx="6029269" cy="67335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719722-F906-45BC-97F4-BF0C0694F3E2}"/>
              </a:ext>
            </a:extLst>
          </p:cNvPr>
          <p:cNvSpPr/>
          <p:nvPr/>
        </p:nvSpPr>
        <p:spPr>
          <a:xfrm>
            <a:off x="239419" y="5008470"/>
            <a:ext cx="5794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31F20"/>
                </a:solidFill>
                <a:latin typeface="Times-Roman"/>
              </a:rPr>
              <a:t>Because the six bonds are equivalent in an octahedral molecule, we cannot use the terms “</a:t>
            </a:r>
            <a:r>
              <a:rPr lang="en-US" altLang="zh-CN" sz="2000" b="1" dirty="0">
                <a:solidFill>
                  <a:srgbClr val="231F20"/>
                </a:solidFill>
                <a:latin typeface="Times-Roman"/>
              </a:rPr>
              <a:t>axial</a:t>
            </a:r>
            <a:r>
              <a:rPr lang="en-US" altLang="zh-CN" sz="2000" dirty="0">
                <a:solidFill>
                  <a:srgbClr val="231F20"/>
                </a:solidFill>
                <a:latin typeface="Times-Roman"/>
              </a:rPr>
              <a:t>” and “</a:t>
            </a:r>
            <a:r>
              <a:rPr lang="en-US" altLang="zh-CN" sz="2000" b="1" dirty="0">
                <a:solidFill>
                  <a:srgbClr val="231F20"/>
                </a:solidFill>
                <a:latin typeface="Times-Roman"/>
              </a:rPr>
              <a:t>equatorial</a:t>
            </a:r>
            <a:r>
              <a:rPr lang="en-US" altLang="zh-CN" sz="2000" dirty="0">
                <a:solidFill>
                  <a:srgbClr val="231F20"/>
                </a:solidFill>
                <a:latin typeface="Times-Roman"/>
              </a:rPr>
              <a:t>”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08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8625"/>
            <a:ext cx="10515600" cy="538517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Lewis electron dot diagram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20" y="807142"/>
            <a:ext cx="8896574" cy="5369822"/>
          </a:xfrm>
        </p:spPr>
        <p:txBody>
          <a:bodyPr/>
          <a:lstStyle/>
          <a:p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The basic concept of Octet rule can be depicted using a 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Lewis dot symbol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Lewis electron dot diagram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 way to: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-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picture the transfer or sharing of valence electrons</a:t>
            </a:r>
          </a:p>
          <a:p>
            <a:pPr marL="0" indent="0">
              <a:buNone/>
            </a:pP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     - track of electrons involved in chemical bonds.</a:t>
            </a:r>
          </a:p>
          <a:p>
            <a:r>
              <a:rPr lang="en-US" sz="2400" dirty="0"/>
              <a:t>In an electron dot diagram (Lewis structure), </a:t>
            </a:r>
          </a:p>
          <a:p>
            <a:pPr lvl="1"/>
            <a:r>
              <a:rPr lang="en-US" sz="2000" dirty="0"/>
              <a:t>the symbol of the element represents the nucleus of the atom plus its inner shells of electrons,</a:t>
            </a:r>
          </a:p>
          <a:p>
            <a:pPr lvl="1"/>
            <a:r>
              <a:rPr lang="en-US" sz="2000" dirty="0"/>
              <a:t>dots around the symbol stand for the valence electrons. 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872" y="3676446"/>
            <a:ext cx="5045495" cy="3181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429" y="268625"/>
            <a:ext cx="1736744" cy="254091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6033"/>
            <a:ext cx="10515600" cy="514201"/>
          </a:xfrm>
        </p:spPr>
        <p:txBody>
          <a:bodyPr>
            <a:normAutofit fontScale="90000"/>
          </a:bodyPr>
          <a:lstStyle/>
          <a:p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Bond angle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61" y="903642"/>
            <a:ext cx="5680038" cy="5273321"/>
          </a:xfrm>
        </p:spPr>
        <p:txBody>
          <a:bodyPr/>
          <a:lstStyle/>
          <a:p>
            <a:r>
              <a:rPr lang="en-US" dirty="0"/>
              <a:t> the </a:t>
            </a:r>
            <a:r>
              <a:rPr lang="en-US" b="1" dirty="0"/>
              <a:t>angle</a:t>
            </a:r>
            <a:r>
              <a:rPr lang="en-US" dirty="0"/>
              <a:t> formed between two covalent bonds that originate from the same atom. 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946" y="989704"/>
            <a:ext cx="5875681" cy="446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725" y="2504178"/>
            <a:ext cx="2095500" cy="143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231" y="4339995"/>
            <a:ext cx="1890545" cy="159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Autofit/>
          </a:bodyPr>
          <a:lstStyle/>
          <a:p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Electronic geometry and molecular geometry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932" y="3624263"/>
            <a:ext cx="8181975" cy="255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416" y="1012171"/>
            <a:ext cx="65722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4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B5FB-5B52-4697-BB5F-787C6FCC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89" y="201680"/>
            <a:ext cx="10423213" cy="497024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 with one or more Lone Pairs on the Central atom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D2E88-6B26-4161-AEA7-D756A6B0A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" y="888274"/>
            <a:ext cx="11303726" cy="558925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Determining the geometry of such molecule is more complicated.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such molecules there are three types of repulsive forces: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those between bonding pairs,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those between lone pairs,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those between a bonding pair and a lone pair.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4B90E8-B18E-48C7-A134-289DDBF01880}"/>
              </a:ext>
            </a:extLst>
          </p:cNvPr>
          <p:cNvSpPr/>
          <p:nvPr/>
        </p:nvSpPr>
        <p:spPr>
          <a:xfrm>
            <a:off x="95794" y="3105834"/>
            <a:ext cx="117652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According to the VSEPR model, the repulsive forces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increase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the following order: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Bond-pair electrons take up less space than lone-pair electrons.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LP electrons experience greater repulsion from neighboring LP &amp; BP.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32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Generic </a:t>
            </a:r>
            <a:r>
              <a:rPr lang="en-US" altLang="zh-CN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AXE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formula </a:t>
            </a:r>
            <a:endParaRPr lang="en-US" altLang="zh-CN" sz="2400" b="1" i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DA4770-F60D-4822-8E52-317237ED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087" y="3695495"/>
            <a:ext cx="8793216" cy="8107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C67E0A-584B-48E7-BF14-F01B2E35BEF6}"/>
              </a:ext>
            </a:extLst>
          </p:cNvPr>
          <p:cNvSpPr/>
          <p:nvPr/>
        </p:nvSpPr>
        <p:spPr>
          <a:xfrm>
            <a:off x="4897803" y="5576511"/>
            <a:ext cx="37621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/>
              <a:t>A </a:t>
            </a:r>
            <a:r>
              <a:rPr lang="en-US" altLang="zh-CN" sz="2400" dirty="0"/>
              <a:t>is the central atom,</a:t>
            </a:r>
          </a:p>
          <a:p>
            <a:r>
              <a:rPr lang="en-US" altLang="zh-CN" sz="2400" b="1" dirty="0" smtClean="0"/>
              <a:t>X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a surrounding </a:t>
            </a:r>
            <a:r>
              <a:rPr lang="en-US" altLang="zh-CN" sz="2400" dirty="0" smtClean="0"/>
              <a:t>atom</a:t>
            </a:r>
            <a:endParaRPr lang="en-US" altLang="zh-CN" sz="2400" dirty="0"/>
          </a:p>
          <a:p>
            <a:r>
              <a:rPr lang="en-US" altLang="zh-CN" sz="2400" b="1" dirty="0"/>
              <a:t>E</a:t>
            </a:r>
            <a:r>
              <a:rPr lang="en-US" altLang="zh-CN" sz="2400" dirty="0"/>
              <a:t> is a lone pair on </a:t>
            </a:r>
            <a:r>
              <a:rPr lang="en-US" altLang="zh-CN" sz="2400" dirty="0" smtClean="0"/>
              <a:t>A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286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77" y="124428"/>
            <a:ext cx="6029269" cy="6733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92" y="693868"/>
            <a:ext cx="5525085" cy="52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4829A-D4D4-41F2-8203-B772F096D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9" y="279699"/>
            <a:ext cx="5631858" cy="6356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zh-CN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GB" altLang="zh-CN" sz="2400" b="1" baseline="-25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zh-CN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Sulfur</a:t>
            </a:r>
            <a:r>
              <a:rPr lang="en-GB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dioxide (SO</a:t>
            </a:r>
            <a:r>
              <a:rPr lang="en-GB" altLang="zh-CN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BP+LP = 2+1 = </a:t>
            </a:r>
            <a:r>
              <a:rPr lang="en-GB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 the electron pairs is a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lone pair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the SO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molecule has a </a:t>
            </a:r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“bent”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shape.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00B0F0"/>
                </a:solidFill>
              </a:rPr>
              <a:t>LP </a:t>
            </a:r>
            <a:r>
              <a:rPr lang="en-US" altLang="zh-CN" sz="2400" i="1" dirty="0">
                <a:solidFill>
                  <a:srgbClr val="00B0F0"/>
                </a:solidFill>
              </a:rPr>
              <a:t>vs</a:t>
            </a:r>
            <a:r>
              <a:rPr lang="en-US" altLang="zh-CN" sz="2400" dirty="0">
                <a:solidFill>
                  <a:srgbClr val="00B0F0"/>
                </a:solidFill>
              </a:rPr>
              <a:t> BP </a:t>
            </a:r>
            <a:r>
              <a:rPr lang="en-US" altLang="zh-CN" sz="2400" dirty="0"/>
              <a:t>repulsion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&gt;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00B0F0"/>
                </a:solidFill>
              </a:rPr>
              <a:t>BP </a:t>
            </a:r>
            <a:r>
              <a:rPr lang="en-US" altLang="zh-CN" sz="2400" i="1" dirty="0">
                <a:solidFill>
                  <a:srgbClr val="00B0F0"/>
                </a:solidFill>
              </a:rPr>
              <a:t>vs</a:t>
            </a:r>
            <a:r>
              <a:rPr lang="en-US" altLang="zh-CN" sz="2400" dirty="0">
                <a:solidFill>
                  <a:srgbClr val="00B0F0"/>
                </a:solidFill>
              </a:rPr>
              <a:t> BP </a:t>
            </a:r>
            <a:r>
              <a:rPr lang="en-US" altLang="zh-CN" sz="2400" dirty="0"/>
              <a:t>repulsion, the two sulfur-to-oxygen bonds are pushed together slightly</a:t>
            </a:r>
            <a:r>
              <a:rPr lang="en-US" altLang="zh-CN" sz="2400" dirty="0" smtClean="0"/>
              <a:t>.</a:t>
            </a:r>
          </a:p>
          <a:p>
            <a:endParaRPr lang="en-US" altLang="zh-CN" sz="2400" dirty="0" smtClean="0"/>
          </a:p>
          <a:p>
            <a:endParaRPr lang="en-US" sz="2000" dirty="0"/>
          </a:p>
          <a:p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EF3F8-C374-4B4B-A1AD-2B523804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934" y="453465"/>
            <a:ext cx="1464301" cy="710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4D0B25-D5A9-41A1-93AC-65EBAC6E4C15}"/>
              </a:ext>
            </a:extLst>
          </p:cNvPr>
          <p:cNvSpPr/>
          <p:nvPr/>
        </p:nvSpPr>
        <p:spPr>
          <a:xfrm>
            <a:off x="5830577" y="5745018"/>
            <a:ext cx="6299117" cy="1013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5E2ED-8D9F-4828-B27B-973437D0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31" y="1834808"/>
            <a:ext cx="1501579" cy="1092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90D029-F741-4786-8E74-A4F6C1EDC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94" y="1834808"/>
            <a:ext cx="1384420" cy="10920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395" y="124428"/>
            <a:ext cx="6029269" cy="673357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7826629" y="1966274"/>
            <a:ext cx="310427" cy="249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27D3C-5B7F-4F11-8997-DF540EC2E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" y="365125"/>
            <a:ext cx="5965371" cy="5635081"/>
          </a:xfrm>
        </p:spPr>
        <p:txBody>
          <a:bodyPr>
            <a:normAutofit/>
          </a:bodyPr>
          <a:lstStyle/>
          <a:p>
            <a:r>
              <a:rPr lang="en-GB" altLang="zh-CN" b="1" dirty="0" smtClean="0">
                <a:solidFill>
                  <a:srgbClr val="FF0000"/>
                </a:solidFill>
              </a:rPr>
              <a:t>AX</a:t>
            </a:r>
            <a:r>
              <a:rPr lang="en-GB" altLang="zh-CN" b="1" baseline="-25000" dirty="0" smtClean="0">
                <a:solidFill>
                  <a:srgbClr val="FF0000"/>
                </a:solidFill>
              </a:rPr>
              <a:t>3</a:t>
            </a:r>
            <a:r>
              <a:rPr lang="en-GB" altLang="zh-CN" b="1" dirty="0" smtClean="0">
                <a:solidFill>
                  <a:srgbClr val="FF0000"/>
                </a:solidFill>
              </a:rPr>
              <a:t>E</a:t>
            </a:r>
            <a:r>
              <a:rPr lang="en-GB" altLang="zh-CN" dirty="0"/>
              <a:t>: </a:t>
            </a:r>
            <a:r>
              <a:rPr lang="en-GB" altLang="zh-CN" b="1" dirty="0"/>
              <a:t>Ammonia (NH</a:t>
            </a:r>
            <a:r>
              <a:rPr lang="en-GB" altLang="zh-CN" b="1" baseline="-25000" dirty="0"/>
              <a:t>3</a:t>
            </a:r>
            <a:r>
              <a:rPr lang="en-GB" altLang="zh-CN" b="1" dirty="0" smtClean="0"/>
              <a:t>)</a:t>
            </a:r>
            <a:endParaRPr lang="en-GB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</a:p>
          <a:p>
            <a:pPr marL="0" indent="0">
              <a:buNone/>
            </a:pPr>
            <a:r>
              <a:rPr lang="en-GB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BP+LP </a:t>
            </a:r>
            <a:r>
              <a:rPr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GB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3+1 </a:t>
            </a:r>
            <a:r>
              <a:rPr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GB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0" indent="0">
              <a:buNone/>
            </a:pPr>
            <a:endParaRPr lang="en-GB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altLang="zh-CN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DA325-FB7A-4417-8C14-389CF218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19" y="982222"/>
            <a:ext cx="1737620" cy="1076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77" y="124428"/>
            <a:ext cx="6029269" cy="673357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7648687" y="3089600"/>
            <a:ext cx="242439" cy="2237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71" y="2300858"/>
            <a:ext cx="1864971" cy="1763614"/>
          </a:xfrm>
          <a:prstGeom prst="rect">
            <a:avLst/>
          </a:prstGeom>
        </p:spPr>
      </p:pic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61" y="2783981"/>
            <a:ext cx="2121699" cy="14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247" y="371511"/>
            <a:ext cx="2044601" cy="122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9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184" y="376518"/>
                <a:ext cx="5890211" cy="58004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AX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 Water (H</a:t>
                </a:r>
                <a:r>
                  <a:rPr lang="en-US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en-GB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BP+LP=2+2 = 4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geometry of H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 is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bent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The two LP force the angle down to </a:t>
                </a:r>
                <a:r>
                  <a:rPr lang="en-GB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104</a:t>
                </a:r>
                <a14:m>
                  <m:oMath xmlns:m="http://schemas.openxmlformats.org/officeDocument/2006/math">
                    <m:r>
                      <a:rPr lang="en-GB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184" y="376518"/>
                <a:ext cx="5890211" cy="5800445"/>
              </a:xfrm>
              <a:blipFill>
                <a:blip r:embed="rId2"/>
                <a:stretch>
                  <a:fillRect l="-2068" t="-1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507" y="1035567"/>
            <a:ext cx="2460659" cy="750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20" y="3906144"/>
            <a:ext cx="4248733" cy="1559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395" y="124428"/>
            <a:ext cx="6029269" cy="67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9" y="1504722"/>
            <a:ext cx="1742591" cy="1579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491" y="3084671"/>
            <a:ext cx="1673892" cy="2020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768" y="2662993"/>
            <a:ext cx="1447180" cy="28635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897" y="5980787"/>
            <a:ext cx="881827" cy="779472"/>
          </a:xfrm>
          <a:prstGeom prst="rect">
            <a:avLst/>
          </a:prstGeom>
        </p:spPr>
      </p:pic>
      <p:pic>
        <p:nvPicPr>
          <p:cNvPr id="1036" name="Picture 12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291" y="5979682"/>
            <a:ext cx="974936" cy="76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395" y="124428"/>
            <a:ext cx="6029269" cy="6733572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36668" y="462579"/>
            <a:ext cx="5658523" cy="571438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/>
              <a:t>: </a:t>
            </a:r>
            <a:r>
              <a:rPr lang="en-US" b="1" dirty="0"/>
              <a:t>Sulfur Tetrafluoride (SF</a:t>
            </a:r>
            <a:r>
              <a:rPr lang="en-US" b="1" baseline="-25000" dirty="0"/>
              <a:t>4</a:t>
            </a:r>
            <a:r>
              <a:rPr lang="en-US" b="1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774" y="2871636"/>
            <a:ext cx="3584433" cy="234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7223" y="365126"/>
            <a:ext cx="11797554" cy="62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</a:rPr>
              <a:t>AX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3</a:t>
            </a:r>
            <a:r>
              <a:rPr lang="en-US" sz="2400" b="1" dirty="0" smtClean="0">
                <a:solidFill>
                  <a:srgbClr val="FF0000"/>
                </a:solidFill>
              </a:rPr>
              <a:t>E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: </a:t>
            </a:r>
            <a:r>
              <a:rPr lang="en-US" sz="2400" b="1" dirty="0" smtClean="0"/>
              <a:t>Chloride </a:t>
            </a:r>
            <a:r>
              <a:rPr lang="en-US" sz="2400" b="1" dirty="0" err="1" smtClean="0"/>
              <a:t>Trifloride</a:t>
            </a:r>
            <a:r>
              <a:rPr lang="en-US" sz="2400" b="1" dirty="0" smtClean="0"/>
              <a:t> (ClF</a:t>
            </a:r>
            <a:r>
              <a:rPr lang="en-US" sz="2400" b="1" baseline="-25000" dirty="0" smtClean="0"/>
              <a:t>3</a:t>
            </a:r>
            <a:r>
              <a:rPr lang="en-US" sz="2400" b="1" dirty="0" smtClean="0"/>
              <a:t>)</a:t>
            </a:r>
          </a:p>
          <a:p>
            <a:endParaRPr lang="en-GB" b="1" dirty="0" smtClean="0"/>
          </a:p>
          <a:p>
            <a:endParaRPr lang="en-GB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 smtClean="0"/>
          </a:p>
          <a:p>
            <a:endParaRPr lang="en-US" sz="24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 smtClean="0"/>
          </a:p>
        </p:txBody>
      </p:sp>
      <p:pic>
        <p:nvPicPr>
          <p:cNvPr id="6" name="Picture 6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71" y="1931386"/>
            <a:ext cx="2661043" cy="16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95" y="124428"/>
            <a:ext cx="6029269" cy="67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3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296659"/>
            <a:ext cx="10515600" cy="6783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AX</a:t>
            </a:r>
            <a:r>
              <a:rPr lang="en-US" sz="3200" b="1" baseline="-25000" dirty="0">
                <a:solidFill>
                  <a:srgbClr val="FF0000"/>
                </a:solidFill>
              </a:rPr>
              <a:t>2</a:t>
            </a: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b="1" baseline="-25000" dirty="0">
                <a:solidFill>
                  <a:srgbClr val="FF0000"/>
                </a:solidFill>
              </a:rPr>
              <a:t>3</a:t>
            </a:r>
            <a:r>
              <a:rPr lang="en-US" sz="3200" b="1" dirty="0"/>
              <a:t>: </a:t>
            </a:r>
            <a:r>
              <a:rPr lang="en-US" sz="3200" dirty="0"/>
              <a:t>Xenon dichloride (XeCl</a:t>
            </a:r>
            <a:r>
              <a:rPr lang="en-US" sz="3200" baseline="-25000" dirty="0"/>
              <a:t>2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10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23" y="1485598"/>
            <a:ext cx="32289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95" y="124428"/>
            <a:ext cx="6029269" cy="67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1830"/>
            <a:ext cx="10515600" cy="538517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Lewis structure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247" y="978946"/>
            <a:ext cx="10654553" cy="5593976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Bonding pair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 pair of electrons shared by two atoms.</a:t>
            </a:r>
          </a:p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Lone pair</a:t>
            </a:r>
          </a:p>
          <a:p>
            <a:pPr lvl="1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Pairs of valence electrons that are not involved in covalent bond formation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GB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bond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_ One pair of electrons is shared</a:t>
            </a:r>
          </a:p>
          <a:p>
            <a:pPr marL="457200" lvl="1" indent="0"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GB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 bond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_ Two pairs of electrons are shared</a:t>
            </a:r>
          </a:p>
          <a:p>
            <a:pPr marL="457200" lvl="1" indent="0"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GB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Triple bond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_ Three pairs of electrons are shared</a:t>
            </a:r>
          </a:p>
          <a:p>
            <a:pPr marL="457200" lvl="1" indent="0"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Bond strength: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Triple bond &gt; Double bond &gt; Single bong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225" y="731894"/>
            <a:ext cx="3143675" cy="1266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829" y="4863927"/>
            <a:ext cx="2605425" cy="1943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524" y="3339828"/>
            <a:ext cx="2134694" cy="656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524" y="4174455"/>
            <a:ext cx="1724025" cy="476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524" y="2779651"/>
            <a:ext cx="1929093" cy="3815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176" y="2725863"/>
            <a:ext cx="2594682" cy="176867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988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 tricky example,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BrF</a:t>
            </a:r>
            <a:r>
              <a:rPr lang="en-US" sz="32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2" y="919336"/>
            <a:ext cx="10582648" cy="479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5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700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 tricky example,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ClF</a:t>
            </a:r>
            <a:r>
              <a:rPr lang="en-US" sz="28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79" y="1151068"/>
            <a:ext cx="10891221" cy="5025895"/>
          </a:xfrm>
        </p:spPr>
        <p:txBody>
          <a:bodyPr/>
          <a:lstStyle/>
          <a:p>
            <a:r>
              <a:rPr lang="en-GB" dirty="0" err="1" smtClean="0"/>
              <a:t>V.e</a:t>
            </a:r>
            <a:r>
              <a:rPr lang="en-GB" dirty="0" smtClean="0"/>
              <a:t>. = 7+3=10 e</a:t>
            </a:r>
          </a:p>
          <a:p>
            <a:r>
              <a:rPr lang="en-GB" dirty="0" smtClean="0"/>
              <a:t>BP+ LP = 3+2 = 5 pairs</a:t>
            </a:r>
          </a:p>
          <a:p>
            <a:r>
              <a:rPr lang="en-US" dirty="0"/>
              <a:t>There are </a:t>
            </a:r>
            <a:r>
              <a:rPr lang="en-US" dirty="0" smtClean="0"/>
              <a:t>following possible ways to arrange </a:t>
            </a:r>
            <a:r>
              <a:rPr lang="en-US" dirty="0"/>
              <a:t>3 </a:t>
            </a:r>
            <a:r>
              <a:rPr lang="en-US" dirty="0" smtClean="0"/>
              <a:t>BP and </a:t>
            </a:r>
            <a:r>
              <a:rPr lang="en-US" dirty="0"/>
              <a:t>2 </a:t>
            </a:r>
            <a:r>
              <a:rPr lang="en-US" dirty="0" smtClean="0"/>
              <a:t>LP.</a:t>
            </a:r>
          </a:p>
          <a:p>
            <a:r>
              <a:rPr lang="en-US" i="1" dirty="0">
                <a:solidFill>
                  <a:srgbClr val="FF0000"/>
                </a:solidFill>
              </a:rPr>
              <a:t>The right arrangement will be the one with the minimum amount of </a:t>
            </a:r>
            <a:r>
              <a:rPr lang="en-US" i="1" dirty="0" smtClean="0">
                <a:solidFill>
                  <a:srgbClr val="FF0000"/>
                </a:solidFill>
              </a:rPr>
              <a:t>repulsion.</a:t>
            </a:r>
          </a:p>
          <a:p>
            <a:endParaRPr lang="en-US" dirty="0"/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256" y="623627"/>
            <a:ext cx="16859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47587" y="1151068"/>
            <a:ext cx="1117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</a:rPr>
              <a:t>T-shaped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2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4519"/>
            <a:ext cx="10515600" cy="452456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Molecular geometry of ions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41" y="817581"/>
            <a:ext cx="6196405" cy="535938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Ammonium </a:t>
            </a:r>
            <a:r>
              <a:rPr lang="en-US" b="1" dirty="0">
                <a:solidFill>
                  <a:srgbClr val="FF0000"/>
                </a:solidFill>
              </a:rPr>
              <a:t>ion, NH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r>
              <a:rPr lang="en-US" b="1" baseline="30000" dirty="0" smtClean="0">
                <a:solidFill>
                  <a:srgbClr val="FF0000"/>
                </a:solidFill>
              </a:rPr>
              <a:t>+</a:t>
            </a:r>
          </a:p>
          <a:p>
            <a:r>
              <a:rPr lang="en-GB" dirty="0" err="1" smtClean="0"/>
              <a:t>v.e</a:t>
            </a:r>
            <a:r>
              <a:rPr lang="en-GB" dirty="0" smtClean="0"/>
              <a:t>. 5+4-1 = 8e</a:t>
            </a:r>
          </a:p>
          <a:p>
            <a:r>
              <a:rPr lang="en-US" dirty="0" smtClean="0"/>
              <a:t>BP+LP = 4+0=4</a:t>
            </a:r>
          </a:p>
          <a:p>
            <a:r>
              <a:rPr lang="en-US" dirty="0" smtClean="0"/>
              <a:t>NH</a:t>
            </a:r>
            <a:r>
              <a:rPr lang="en-US" baseline="-25000" dirty="0" smtClean="0"/>
              <a:t>4</a:t>
            </a:r>
            <a:r>
              <a:rPr lang="en-US" baseline="30000" dirty="0"/>
              <a:t>+</a:t>
            </a:r>
            <a:r>
              <a:rPr lang="en-US" dirty="0"/>
              <a:t> is </a:t>
            </a:r>
            <a:r>
              <a:rPr lang="en-US" b="1" dirty="0" smtClean="0"/>
              <a:t>tetrahedral</a:t>
            </a:r>
          </a:p>
          <a:p>
            <a:r>
              <a:rPr lang="en-US" b="1" dirty="0"/>
              <a:t>NH</a:t>
            </a:r>
            <a:r>
              <a:rPr lang="en-US" b="1" baseline="-25000" dirty="0"/>
              <a:t>4</a:t>
            </a:r>
            <a:r>
              <a:rPr lang="en-US" b="1" baseline="30000" dirty="0"/>
              <a:t>+ </a:t>
            </a:r>
            <a:r>
              <a:rPr lang="en-US" dirty="0" smtClean="0"/>
              <a:t>has </a:t>
            </a:r>
            <a:r>
              <a:rPr lang="en-US" dirty="0"/>
              <a:t>exactly the same shape as </a:t>
            </a:r>
            <a:r>
              <a:rPr lang="en-US" b="1" dirty="0" smtClean="0"/>
              <a:t>CH</a:t>
            </a:r>
            <a:r>
              <a:rPr lang="en-US" b="1" baseline="-25000" dirty="0" smtClean="0"/>
              <a:t>4</a:t>
            </a:r>
            <a:r>
              <a:rPr lang="en-US" dirty="0" smtClean="0"/>
              <a:t>, </a:t>
            </a:r>
            <a:r>
              <a:rPr lang="en-US" dirty="0"/>
              <a:t>because it has exactly the same electronic arrangement</a:t>
            </a:r>
            <a:r>
              <a:rPr lang="en-US" dirty="0" smtClean="0"/>
              <a:t>.</a:t>
            </a:r>
          </a:p>
          <a:p>
            <a:r>
              <a:rPr lang="en-US" b="1" dirty="0"/>
              <a:t>CH</a:t>
            </a:r>
            <a:r>
              <a:rPr lang="en-US" b="1" baseline="-25000" dirty="0"/>
              <a:t>4</a:t>
            </a:r>
            <a:r>
              <a:rPr lang="en-US" dirty="0" smtClean="0"/>
              <a:t> </a:t>
            </a:r>
            <a:r>
              <a:rPr lang="en-US" dirty="0"/>
              <a:t>and the </a:t>
            </a:r>
            <a:r>
              <a:rPr lang="en-US" b="1" dirty="0"/>
              <a:t>NH</a:t>
            </a:r>
            <a:r>
              <a:rPr lang="en-US" b="1" baseline="-25000" dirty="0"/>
              <a:t>4</a:t>
            </a:r>
            <a:r>
              <a:rPr lang="en-US" b="1" baseline="30000" dirty="0"/>
              <a:t>+ </a:t>
            </a:r>
            <a:r>
              <a:rPr lang="en-US" dirty="0" smtClean="0"/>
              <a:t>are</a:t>
            </a:r>
            <a:r>
              <a:rPr lang="en-US" b="1" dirty="0" smtClean="0"/>
              <a:t> </a:t>
            </a:r>
            <a:r>
              <a:rPr lang="en-US" b="1" dirty="0"/>
              <a:t>isoelectronic</a:t>
            </a:r>
            <a:r>
              <a:rPr lang="en-US" b="1" dirty="0" smtClean="0"/>
              <a:t>.</a:t>
            </a:r>
          </a:p>
          <a:p>
            <a:endParaRPr lang="en-US" b="1" dirty="0" smtClean="0"/>
          </a:p>
          <a:p>
            <a:endParaRPr lang="en-GB" b="1" dirty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988" y="817581"/>
            <a:ext cx="1687718" cy="1583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38682" y="817581"/>
            <a:ext cx="5013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Hydroxonium ion, H</a:t>
            </a:r>
            <a:r>
              <a:rPr lang="en-US" sz="2400" b="1" baseline="-25000" dirty="0">
                <a:solidFill>
                  <a:srgbClr val="FF0000"/>
                </a:solidFill>
              </a:rPr>
              <a:t>3</a:t>
            </a:r>
            <a:r>
              <a:rPr lang="en-US" sz="2400" b="1" dirty="0">
                <a:solidFill>
                  <a:srgbClr val="FF0000"/>
                </a:solidFill>
              </a:rPr>
              <a:t>O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+</a:t>
            </a:r>
          </a:p>
          <a:p>
            <a:endParaRPr lang="en-GB" b="1" baseline="30000" dirty="0"/>
          </a:p>
          <a:p>
            <a:pPr>
              <a:lnSpc>
                <a:spcPct val="150000"/>
              </a:lnSpc>
            </a:pPr>
            <a:r>
              <a:rPr lang="en-GB" sz="2400" dirty="0" err="1" smtClean="0"/>
              <a:t>v.e</a:t>
            </a:r>
            <a:r>
              <a:rPr lang="en-GB" sz="2400" dirty="0" smtClean="0"/>
              <a:t>. 3 + 6 – 1= 8e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Lewis structure: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BP + LP = 3+1=4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</a:t>
            </a:r>
            <a:r>
              <a:rPr lang="en-US" sz="2400" baseline="-25000" dirty="0"/>
              <a:t>3</a:t>
            </a:r>
            <a:r>
              <a:rPr lang="en-US" sz="2400" dirty="0"/>
              <a:t>O</a:t>
            </a:r>
            <a:r>
              <a:rPr lang="en-US" sz="2400" baseline="30000" dirty="0"/>
              <a:t>+ </a:t>
            </a:r>
            <a:r>
              <a:rPr lang="en-GB" sz="2400" dirty="0" smtClean="0"/>
              <a:t>is </a:t>
            </a:r>
            <a:r>
              <a:rPr lang="en-GB" sz="2400" b="1" dirty="0" smtClean="0"/>
              <a:t>Pyramidal</a:t>
            </a:r>
            <a:r>
              <a:rPr lang="en-GB" sz="24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H</a:t>
            </a:r>
            <a:r>
              <a:rPr lang="en-US" sz="2400" b="1" baseline="-25000" dirty="0"/>
              <a:t>3</a:t>
            </a:r>
            <a:r>
              <a:rPr lang="en-US" sz="2400" b="1" dirty="0"/>
              <a:t>O</a:t>
            </a:r>
            <a:r>
              <a:rPr lang="en-US" sz="2400" b="1" baseline="30000" dirty="0"/>
              <a:t>+</a:t>
            </a:r>
            <a:r>
              <a:rPr lang="en-US" sz="2400" b="1" dirty="0" smtClean="0"/>
              <a:t> </a:t>
            </a:r>
            <a:r>
              <a:rPr lang="en-US" sz="2400" dirty="0"/>
              <a:t>and the </a:t>
            </a:r>
            <a:r>
              <a:rPr lang="en-US" sz="2400" b="1" dirty="0" smtClean="0"/>
              <a:t>NH</a:t>
            </a:r>
            <a:r>
              <a:rPr lang="en-US" sz="2400" b="1" baseline="-25000" dirty="0" smtClean="0"/>
              <a:t>3</a:t>
            </a:r>
            <a:r>
              <a:rPr lang="en-US" sz="2400" b="1" baseline="30000" dirty="0" smtClean="0"/>
              <a:t> </a:t>
            </a:r>
            <a:r>
              <a:rPr lang="en-US" sz="2400" dirty="0"/>
              <a:t>are</a:t>
            </a:r>
            <a:r>
              <a:rPr lang="en-US" sz="2400" b="1" dirty="0"/>
              <a:t> isoelectronic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584" y="1360821"/>
            <a:ext cx="1601825" cy="1416490"/>
          </a:xfrm>
          <a:prstGeom prst="rect">
            <a:avLst/>
          </a:prstGeom>
        </p:spPr>
      </p:pic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404" y="4245404"/>
            <a:ext cx="3020770" cy="118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591779" y="5623952"/>
            <a:ext cx="1762021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Ammonia, NH</a:t>
            </a:r>
            <a:r>
              <a:rPr lang="en-US" sz="2000" b="1" baseline="-25000" dirty="0" smtClean="0"/>
              <a:t>3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584" y="2827537"/>
            <a:ext cx="1571808" cy="8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398" y="225276"/>
            <a:ext cx="10794402" cy="63533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More Than One Central Atom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45" y="860612"/>
            <a:ext cx="11009555" cy="5316351"/>
          </a:xfrm>
        </p:spPr>
        <p:txBody>
          <a:bodyPr/>
          <a:lstStyle/>
          <a:p>
            <a:r>
              <a:rPr lang="en-US" dirty="0"/>
              <a:t>The overall geometry of molecules with more than one central atom is difficult to define in most cases</a:t>
            </a:r>
            <a:r>
              <a:rPr lang="en-US" dirty="0" smtClean="0"/>
              <a:t>.</a:t>
            </a:r>
          </a:p>
          <a:p>
            <a:r>
              <a:rPr lang="en-US" dirty="0"/>
              <a:t>Often we can describe only the shape around each of the </a:t>
            </a:r>
            <a:r>
              <a:rPr lang="en-US" dirty="0" smtClean="0"/>
              <a:t>central </a:t>
            </a:r>
            <a:r>
              <a:rPr lang="en-US" dirty="0"/>
              <a:t>atoms</a:t>
            </a:r>
            <a:r>
              <a:rPr lang="en-US" dirty="0" smtClean="0"/>
              <a:t>.</a:t>
            </a:r>
          </a:p>
          <a:p>
            <a:r>
              <a:rPr lang="en-GB" dirty="0" smtClean="0"/>
              <a:t>Example: </a:t>
            </a:r>
            <a:r>
              <a:rPr lang="en-US" b="1" dirty="0"/>
              <a:t>Methanol, CH</a:t>
            </a:r>
            <a:r>
              <a:rPr lang="en-US" b="1" baseline="-25000" dirty="0"/>
              <a:t>3</a:t>
            </a:r>
            <a:r>
              <a:rPr lang="en-US" b="1" dirty="0"/>
              <a:t>OH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Vinyl alcohol,</a:t>
            </a:r>
          </a:p>
          <a:p>
            <a:endParaRPr lang="en-US" b="1" dirty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87" y="4808407"/>
            <a:ext cx="3276991" cy="1352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998" y="4346938"/>
            <a:ext cx="1876781" cy="4052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61104" y="6223027"/>
            <a:ext cx="33188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Molecular shape: Trigonal planar</a:t>
            </a:r>
          </a:p>
          <a:p>
            <a:r>
              <a:rPr lang="en-GB" b="1" dirty="0" smtClean="0"/>
              <a:t>Hybridization: sp</a:t>
            </a:r>
            <a:r>
              <a:rPr lang="en-GB" b="1" baseline="30000" dirty="0" smtClean="0"/>
              <a:t>2 </a:t>
            </a:r>
            <a:r>
              <a:rPr lang="en-GB" b="1" dirty="0" smtClean="0"/>
              <a:t>(each C)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402" y="2476959"/>
            <a:ext cx="6131095" cy="19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5124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95" y="796066"/>
            <a:ext cx="11149405" cy="5380897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Ethane, C</a:t>
            </a:r>
            <a:r>
              <a:rPr lang="en-GB" b="1" baseline="-25000" dirty="0" smtClean="0"/>
              <a:t>2</a:t>
            </a:r>
            <a:r>
              <a:rPr lang="en-GB" b="1" dirty="0" smtClean="0"/>
              <a:t>H</a:t>
            </a:r>
            <a:r>
              <a:rPr lang="en-GB" b="1" baseline="-25000" dirty="0" smtClean="0"/>
              <a:t>6</a:t>
            </a:r>
          </a:p>
          <a:p>
            <a:r>
              <a:rPr lang="en-GB" dirty="0" smtClean="0"/>
              <a:t>Tetrahedral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b="1" dirty="0" smtClean="0"/>
              <a:t>Ethanol, C</a:t>
            </a:r>
            <a:r>
              <a:rPr lang="en-GB" b="1" baseline="-25000" dirty="0" smtClean="0"/>
              <a:t>2</a:t>
            </a:r>
            <a:r>
              <a:rPr lang="en-GB" b="1" dirty="0" smtClean="0"/>
              <a:t>H</a:t>
            </a:r>
            <a:r>
              <a:rPr lang="en-GB" b="1" baseline="-25000" dirty="0" smtClean="0"/>
              <a:t>5</a:t>
            </a:r>
            <a:r>
              <a:rPr lang="en-GB" b="1" dirty="0" smtClean="0"/>
              <a:t>O</a:t>
            </a:r>
          </a:p>
          <a:p>
            <a:r>
              <a:rPr lang="en-GB" dirty="0" smtClean="0"/>
              <a:t>Tetrahedral</a:t>
            </a:r>
          </a:p>
          <a:p>
            <a:endParaRPr lang="en-GB" dirty="0"/>
          </a:p>
          <a:p>
            <a:endParaRPr lang="en-GB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24" y="734632"/>
            <a:ext cx="2594592" cy="1924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505" y="3273089"/>
            <a:ext cx="2009775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1414561"/>
            <a:ext cx="5019675" cy="2152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960111" y="734632"/>
                <a:ext cx="27507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b="1" dirty="0" smtClean="0"/>
                  <a:t>Acetone, (CH</a:t>
                </a:r>
                <a:r>
                  <a:rPr lang="en-GB" sz="2400" b="1" baseline="-25000" dirty="0" smtClean="0"/>
                  <a:t>3</a:t>
                </a:r>
                <a:r>
                  <a:rPr lang="en-GB" sz="2400" b="1" dirty="0" smtClean="0"/>
                  <a:t>)</a:t>
                </a:r>
                <a:r>
                  <a:rPr lang="en-GB" sz="2400" b="1" baseline="-25000" dirty="0" smtClean="0"/>
                  <a:t>2</a:t>
                </a:r>
                <a:r>
                  <a:rPr lang="en-GB" sz="2400" b="1" dirty="0" smtClean="0"/>
                  <a:t>C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400" b="1" dirty="0" smtClean="0"/>
                  <a:t>O</a:t>
                </a:r>
                <a:endParaRPr lang="en-GB" sz="2400" b="1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111" y="734632"/>
                <a:ext cx="2750753" cy="461665"/>
              </a:xfrm>
              <a:prstGeom prst="rect">
                <a:avLst/>
              </a:prstGeom>
              <a:blipFill>
                <a:blip r:embed="rId5"/>
                <a:stretch>
                  <a:fillRect l="-3548" t="-10667" r="-2439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022" y="1251695"/>
            <a:ext cx="2239497" cy="170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1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837"/>
            <a:ext cx="10515600" cy="320145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 Rounded MT Bold" panose="020F0704030504030204" pitchFamily="34" charset="0"/>
              </a:rPr>
              <a:t>Trick to memorize the shapes of molecules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832F96-9BF1-490D-9087-E346D5A59D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723589"/>
              </p:ext>
            </p:extLst>
          </p:nvPr>
        </p:nvGraphicFramePr>
        <p:xfrm>
          <a:off x="1115736" y="1115256"/>
          <a:ext cx="604008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008">
                  <a:extLst>
                    <a:ext uri="{9D8B030D-6E8A-4147-A177-3AD203B41FA5}">
                      <a16:colId xmlns:a16="http://schemas.microsoft.com/office/drawing/2014/main" val="3878097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Arial Rounded MT Bold" panose="020F0704030504030204" pitchFamily="34" charset="0"/>
                        </a:rPr>
                        <a:t>2 1</a:t>
                      </a:r>
                      <a:endParaRPr lang="zh-CN" altLang="en-US" sz="20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261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Arial Rounded MT Bold" panose="020F0704030504030204" pitchFamily="34" charset="0"/>
                        </a:rPr>
                        <a:t>2 2</a:t>
                      </a:r>
                      <a:endParaRPr lang="zh-CN" altLang="en-US" sz="20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8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Arial Rounded MT Bold" panose="020F0704030504030204" pitchFamily="34" charset="0"/>
                        </a:rPr>
                        <a:t>2 3</a:t>
                      </a:r>
                      <a:endParaRPr lang="zh-CN" altLang="en-US" sz="20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36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Arial Rounded MT Bold" panose="020F0704030504030204" pitchFamily="34" charset="0"/>
                        </a:rPr>
                        <a:t>3 1</a:t>
                      </a:r>
                      <a:endParaRPr lang="zh-CN" altLang="en-US" sz="20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43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Arial Rounded MT Bold" panose="020F0704030504030204" pitchFamily="34" charset="0"/>
                        </a:rPr>
                        <a:t>3 2</a:t>
                      </a:r>
                      <a:endParaRPr lang="zh-CN" altLang="en-US" sz="20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25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Arial Rounded MT Bold" panose="020F0704030504030204" pitchFamily="34" charset="0"/>
                        </a:rPr>
                        <a:t>4 1</a:t>
                      </a:r>
                      <a:endParaRPr lang="zh-CN" altLang="en-US" sz="20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22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Arial Rounded MT Bold" panose="020F0704030504030204" pitchFamily="34" charset="0"/>
                        </a:rPr>
                        <a:t>4 2</a:t>
                      </a:r>
                      <a:endParaRPr lang="zh-CN" altLang="en-US" sz="20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9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Arial Rounded MT Bold" panose="020F0704030504030204" pitchFamily="34" charset="0"/>
                        </a:rPr>
                        <a:t>5 1</a:t>
                      </a:r>
                      <a:endParaRPr lang="zh-CN" altLang="en-US" sz="2000" b="1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27715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E4143A3-CC72-485B-A0A0-74705FCD5D5D}"/>
              </a:ext>
            </a:extLst>
          </p:cNvPr>
          <p:cNvSpPr/>
          <p:nvPr/>
        </p:nvSpPr>
        <p:spPr>
          <a:xfrm>
            <a:off x="2157715" y="1323256"/>
            <a:ext cx="328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B</a:t>
            </a:r>
            <a:endParaRPr lang="zh-CN" altLang="en-US" sz="2000" b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43C9859-9959-4C3D-9A32-27A8323D08F2}"/>
              </a:ext>
            </a:extLst>
          </p:cNvPr>
          <p:cNvSpPr/>
          <p:nvPr/>
        </p:nvSpPr>
        <p:spPr>
          <a:xfrm>
            <a:off x="1837189" y="1115256"/>
            <a:ext cx="159391" cy="77226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C0AD1D-3C14-49B9-97C1-9C26C3F75DB7}"/>
              </a:ext>
            </a:extLst>
          </p:cNvPr>
          <p:cNvSpPr/>
          <p:nvPr/>
        </p:nvSpPr>
        <p:spPr>
          <a:xfrm>
            <a:off x="2647786" y="1323256"/>
            <a:ext cx="671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Bent</a:t>
            </a:r>
            <a:endParaRPr lang="zh-CN" alt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588F3-1E62-4411-B267-D4FD14C94E75}"/>
              </a:ext>
            </a:extLst>
          </p:cNvPr>
          <p:cNvSpPr/>
          <p:nvPr/>
        </p:nvSpPr>
        <p:spPr>
          <a:xfrm>
            <a:off x="2156859" y="1907001"/>
            <a:ext cx="293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L</a:t>
            </a:r>
            <a:endParaRPr lang="zh-CN" altLang="en-US" sz="2000" b="1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0075407-807E-4AEB-9796-0FC47786FBB5}"/>
              </a:ext>
            </a:extLst>
          </p:cNvPr>
          <p:cNvSpPr/>
          <p:nvPr/>
        </p:nvSpPr>
        <p:spPr>
          <a:xfrm>
            <a:off x="1837189" y="1921079"/>
            <a:ext cx="159391" cy="40267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D6EEDD-3921-4A45-B383-8288C87CA782}"/>
              </a:ext>
            </a:extLst>
          </p:cNvPr>
          <p:cNvSpPr/>
          <p:nvPr/>
        </p:nvSpPr>
        <p:spPr>
          <a:xfrm>
            <a:off x="2646076" y="1883237"/>
            <a:ext cx="827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Linear</a:t>
            </a:r>
            <a:endParaRPr lang="zh-CN" alt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A77B2-1470-44AC-AB6E-5A68A0DAF5AD}"/>
              </a:ext>
            </a:extLst>
          </p:cNvPr>
          <p:cNvSpPr/>
          <p:nvPr/>
        </p:nvSpPr>
        <p:spPr>
          <a:xfrm>
            <a:off x="2157715" y="2529006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T</a:t>
            </a:r>
            <a:endParaRPr lang="zh-CN" altLang="en-US" sz="2000" b="1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7FCE5B7-9082-4FBF-B079-4030FDBD96FA}"/>
              </a:ext>
            </a:extLst>
          </p:cNvPr>
          <p:cNvSpPr/>
          <p:nvPr/>
        </p:nvSpPr>
        <p:spPr>
          <a:xfrm>
            <a:off x="1837189" y="2321006"/>
            <a:ext cx="159391" cy="77226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E2E96-C1A9-4941-BDFB-F1918C9894D8}"/>
              </a:ext>
            </a:extLst>
          </p:cNvPr>
          <p:cNvSpPr/>
          <p:nvPr/>
        </p:nvSpPr>
        <p:spPr>
          <a:xfrm>
            <a:off x="2630154" y="2320823"/>
            <a:ext cx="2110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Trigonal Pyramidal</a:t>
            </a:r>
            <a:endParaRPr lang="zh-CN" alt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4CD968-3145-46DD-A96F-6A5BC08326D2}"/>
              </a:ext>
            </a:extLst>
          </p:cNvPr>
          <p:cNvSpPr/>
          <p:nvPr/>
        </p:nvSpPr>
        <p:spPr>
          <a:xfrm>
            <a:off x="2646076" y="2694488"/>
            <a:ext cx="1144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T-shaped</a:t>
            </a:r>
            <a:endParaRPr lang="zh-CN" alt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A3A0E-D19F-400A-A759-5C389BFCF11A}"/>
              </a:ext>
            </a:extLst>
          </p:cNvPr>
          <p:cNvSpPr/>
          <p:nvPr/>
        </p:nvSpPr>
        <p:spPr>
          <a:xfrm>
            <a:off x="2156859" y="3489473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6919887-B32D-452F-8F49-70194F2204F3}"/>
              </a:ext>
            </a:extLst>
          </p:cNvPr>
          <p:cNvSpPr/>
          <p:nvPr/>
        </p:nvSpPr>
        <p:spPr>
          <a:xfrm>
            <a:off x="1836333" y="3146089"/>
            <a:ext cx="159391" cy="1105531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1EA816-DE61-441F-8E4A-5C434A4C2405}"/>
              </a:ext>
            </a:extLst>
          </p:cNvPr>
          <p:cNvSpPr/>
          <p:nvPr/>
        </p:nvSpPr>
        <p:spPr>
          <a:xfrm>
            <a:off x="2645220" y="3120141"/>
            <a:ext cx="1043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See-saw</a:t>
            </a:r>
            <a:endParaRPr lang="zh-CN" alt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41365F-10F1-4154-8390-CB17307B425D}"/>
              </a:ext>
            </a:extLst>
          </p:cNvPr>
          <p:cNvSpPr/>
          <p:nvPr/>
        </p:nvSpPr>
        <p:spPr>
          <a:xfrm>
            <a:off x="2629298" y="3490980"/>
            <a:ext cx="1631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Square Planar</a:t>
            </a:r>
            <a:endParaRPr lang="zh-CN" alt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D496AC-803B-4660-B40E-A7BEDFC503D9}"/>
              </a:ext>
            </a:extLst>
          </p:cNvPr>
          <p:cNvSpPr/>
          <p:nvPr/>
        </p:nvSpPr>
        <p:spPr>
          <a:xfrm>
            <a:off x="2645220" y="3860312"/>
            <a:ext cx="2008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Square Pyramidal</a:t>
            </a:r>
            <a:endParaRPr lang="zh-CN" alt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CAC00F-8180-4757-8899-467CB6EC6E79}"/>
              </a:ext>
            </a:extLst>
          </p:cNvPr>
          <p:cNvSpPr/>
          <p:nvPr/>
        </p:nvSpPr>
        <p:spPr>
          <a:xfrm>
            <a:off x="998291" y="762079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B.P</a:t>
            </a:r>
            <a:endParaRPr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57DE3B-1BEE-427D-9FB5-0EE6B90143DC}"/>
              </a:ext>
            </a:extLst>
          </p:cNvPr>
          <p:cNvSpPr/>
          <p:nvPr/>
        </p:nvSpPr>
        <p:spPr>
          <a:xfrm>
            <a:off x="1379412" y="762079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L.P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Minus Sign 21">
            <a:extLst>
              <a:ext uri="{FF2B5EF4-FFF2-40B4-BE49-F238E27FC236}">
                <a16:creationId xmlns:a16="http://schemas.microsoft.com/office/drawing/2014/main" id="{E548BEA1-E34C-4915-941D-B48F124267CB}"/>
              </a:ext>
            </a:extLst>
          </p:cNvPr>
          <p:cNvSpPr/>
          <p:nvPr/>
        </p:nvSpPr>
        <p:spPr>
          <a:xfrm flipH="1">
            <a:off x="1406459" y="590307"/>
            <a:ext cx="45719" cy="731161"/>
          </a:xfrm>
          <a:prstGeom prst="mathMinus">
            <a:avLst/>
          </a:prstGeom>
          <a:ln w="31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B3FEBA-5B9F-41FB-BA1B-77051000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59" y="1096260"/>
            <a:ext cx="683516" cy="5891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0408CC-51D0-4AD8-BE4D-5C5A5C77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980" y="1787644"/>
            <a:ext cx="814749" cy="5891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71651D-EBB9-4A81-BC2E-C80E5761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03" y="1048423"/>
            <a:ext cx="711790" cy="6395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5B74EB-263B-4C9B-B1E4-9357B1742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830" y="2131807"/>
            <a:ext cx="1436381" cy="6553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F5FFC5-E725-4332-8F70-5ECD1EE16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4808" y="1131411"/>
            <a:ext cx="2809875" cy="16573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1667415-7D82-43CB-A103-CEA8B26781DF}"/>
              </a:ext>
            </a:extLst>
          </p:cNvPr>
          <p:cNvSpPr/>
          <p:nvPr/>
        </p:nvSpPr>
        <p:spPr>
          <a:xfrm>
            <a:off x="9428234" y="891039"/>
            <a:ext cx="12420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Arial Rounded MT Bold" panose="020F0704030504030204" pitchFamily="34" charset="0"/>
              </a:rPr>
              <a:t>Square planar</a:t>
            </a:r>
            <a:endParaRPr lang="zh-CN" altLang="en-US" sz="12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DDE7459-7C2C-474E-B86B-40B79A6FA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880" y="3370272"/>
            <a:ext cx="2715669" cy="9689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41316B4-B55A-4269-B1BA-EE536A361D90}"/>
              </a:ext>
            </a:extLst>
          </p:cNvPr>
          <p:cNvSpPr/>
          <p:nvPr/>
        </p:nvSpPr>
        <p:spPr>
          <a:xfrm>
            <a:off x="9606442" y="3093273"/>
            <a:ext cx="855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latin typeface="Arial Rounded MT Bold" panose="020F0704030504030204" pitchFamily="34" charset="0"/>
              </a:rPr>
              <a:t>See-saw </a:t>
            </a:r>
            <a:endParaRPr lang="zh-CN" altLang="en-US" sz="12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0363663-25A3-4D7F-BF19-CE8301B320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937265" y="4773121"/>
            <a:ext cx="1242718" cy="181673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391CFF5-EECF-40E8-A8A0-BBFB7A4A5A27}"/>
              </a:ext>
            </a:extLst>
          </p:cNvPr>
          <p:cNvSpPr/>
          <p:nvPr/>
        </p:nvSpPr>
        <p:spPr>
          <a:xfrm>
            <a:off x="10034283" y="4690797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T-shaped</a:t>
            </a:r>
            <a:endParaRPr lang="zh-CN" alt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A4770C6-746D-49F7-9807-0FF7FD8760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4303" y="3837884"/>
            <a:ext cx="1048685" cy="116520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12A6787-D16C-4A3A-B5A7-A6E4ECEBB415}"/>
              </a:ext>
            </a:extLst>
          </p:cNvPr>
          <p:cNvSpPr/>
          <p:nvPr/>
        </p:nvSpPr>
        <p:spPr>
          <a:xfrm>
            <a:off x="4824303" y="3825378"/>
            <a:ext cx="487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IF</a:t>
            </a:r>
            <a:r>
              <a:rPr lang="en-US" altLang="zh-CN" baseline="-25000" dirty="0">
                <a:latin typeface="Arial Rounded MT Bold" panose="020F0704030504030204" pitchFamily="34" charset="0"/>
              </a:rPr>
              <a:t>5</a:t>
            </a: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31420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500" y="71676"/>
            <a:ext cx="3475615" cy="1057878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shape &amp; hybridization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65" y="1242100"/>
            <a:ext cx="3462131" cy="4351338"/>
          </a:xfrm>
        </p:spPr>
        <p:txBody>
          <a:bodyPr/>
          <a:lstStyle/>
          <a:p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96" y="0"/>
            <a:ext cx="7112136" cy="6702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47418" y="947293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BeCl</a:t>
            </a:r>
            <a:r>
              <a:rPr lang="en-GB" b="1" baseline="-25000" dirty="0"/>
              <a:t>2</a:t>
            </a:r>
            <a:r>
              <a:rPr lang="en-GB" b="1" dirty="0"/>
              <a:t>, C</a:t>
            </a:r>
            <a:r>
              <a:rPr lang="en-GB" b="1" baseline="-25000" dirty="0"/>
              <a:t>2</a:t>
            </a:r>
            <a:r>
              <a:rPr lang="en-GB" b="1" dirty="0"/>
              <a:t>H</a:t>
            </a:r>
            <a:r>
              <a:rPr lang="en-GB" b="1" baseline="-25000" dirty="0"/>
              <a:t>2</a:t>
            </a:r>
            <a:endParaRPr lang="en-US" b="1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607984" y="271089"/>
            <a:ext cx="1086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Examples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0628631" y="1984137"/>
            <a:ext cx="124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AlH</a:t>
            </a:r>
            <a:r>
              <a:rPr lang="en-GB" b="1" baseline="-25000" dirty="0"/>
              <a:t>3</a:t>
            </a:r>
            <a:r>
              <a:rPr lang="en-GB" b="1" dirty="0"/>
              <a:t>, CO</a:t>
            </a:r>
            <a:r>
              <a:rPr lang="en-GB" b="1" baseline="-25000" dirty="0"/>
              <a:t>3</a:t>
            </a:r>
            <a:r>
              <a:rPr lang="en-GB" b="1" baseline="30000" dirty="0"/>
              <a:t>2-</a:t>
            </a:r>
            <a:r>
              <a:rPr lang="en-GB" b="1" dirty="0"/>
              <a:t> 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10628631" y="3233103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CCl</a:t>
            </a:r>
            <a:r>
              <a:rPr lang="en-GB" b="1" baseline="-25000" dirty="0"/>
              <a:t>4</a:t>
            </a:r>
            <a:r>
              <a:rPr lang="en-GB" b="1" dirty="0"/>
              <a:t>, NH</a:t>
            </a:r>
            <a:r>
              <a:rPr lang="en-GB" b="1" baseline="-25000" dirty="0"/>
              <a:t>3</a:t>
            </a:r>
            <a:endParaRPr lang="en-US" b="1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0659432" y="452036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PBr</a:t>
            </a:r>
            <a:r>
              <a:rPr lang="en-GB" b="1" baseline="-25000" dirty="0"/>
              <a:t>5</a:t>
            </a:r>
            <a:r>
              <a:rPr lang="en-GB" b="1" dirty="0"/>
              <a:t>, ClF</a:t>
            </a:r>
            <a:r>
              <a:rPr lang="en-GB" b="1" baseline="-25000" dirty="0"/>
              <a:t>3</a:t>
            </a:r>
            <a:endParaRPr lang="en-US" b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10659432" y="5807631"/>
            <a:ext cx="101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SF</a:t>
            </a:r>
            <a:r>
              <a:rPr lang="en-GB" b="1" baseline="-25000" dirty="0"/>
              <a:t>6</a:t>
            </a:r>
            <a:r>
              <a:rPr lang="en-GB" b="1" dirty="0"/>
              <a:t>, XeF</a:t>
            </a:r>
            <a:r>
              <a:rPr lang="en-GB" b="1" baseline="-25000" dirty="0"/>
              <a:t>4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29112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34122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Practice exercise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82127"/>
            <a:ext cx="12102353" cy="529483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 Lewis structure, identify molecular geometry and determine the hybridization of the Central atom in each of the following molecules.</a:t>
            </a:r>
          </a:p>
          <a:p>
            <a:pPr marL="457200" lvl="1" indent="0">
              <a:buNone/>
            </a:pPr>
            <a:endParaRPr lang="en-GB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AutoNum type="arabi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Urea, </a:t>
            </a:r>
            <a:r>
              <a:rPr lang="en-US" dirty="0"/>
              <a:t>NH</a:t>
            </a:r>
            <a:r>
              <a:rPr lang="en-US" baseline="-25000" dirty="0"/>
              <a:t>2</a:t>
            </a:r>
            <a:r>
              <a:rPr lang="en-US" dirty="0"/>
              <a:t>CONH</a:t>
            </a:r>
            <a:r>
              <a:rPr lang="en-US" baseline="-25000" dirty="0"/>
              <a:t>2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	2) </a:t>
            </a:r>
            <a:r>
              <a:rPr lang="en-US" dirty="0"/>
              <a:t>Acetic acid, CH</a:t>
            </a:r>
            <a:r>
              <a:rPr lang="en-US" baseline="-25000" dirty="0"/>
              <a:t>3</a:t>
            </a:r>
            <a:r>
              <a:rPr lang="en-US" dirty="0"/>
              <a:t>COOH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	3)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-25000" dirty="0" smtClean="0"/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	4)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3−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914400" lvl="1" indent="-457200">
              <a:buAutoNum type="arabicParenR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5) BCl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	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6)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AlI</a:t>
            </a:r>
            <a:r>
              <a:rPr lang="en-GB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/>
              <a:t>		</a:t>
            </a:r>
            <a:r>
              <a:rPr lang="en-US" dirty="0"/>
              <a:t> 7)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PF</a:t>
            </a:r>
            <a:r>
              <a:rPr lang="en-GB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	8) </a:t>
            </a:r>
            <a:r>
              <a:rPr lang="en-US" dirty="0" smtClean="0"/>
              <a:t>ClF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9)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SiBr</a:t>
            </a:r>
            <a:r>
              <a:rPr lang="en-GB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2282" y="3200657"/>
            <a:ext cx="2879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(Aluminium tri-iodide)</a:t>
            </a:r>
          </a:p>
        </p:txBody>
      </p:sp>
    </p:spTree>
    <p:extLst>
      <p:ext uri="{BB962C8B-B14F-4D97-AF65-F5344CB8AC3E}">
        <p14:creationId xmlns:p14="http://schemas.microsoft.com/office/powerpoint/2010/main" val="397917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277"/>
            <a:ext cx="10515600" cy="592306"/>
          </a:xfrm>
        </p:spPr>
        <p:txBody>
          <a:bodyPr>
            <a:norm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Electronegativity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1821" y="903642"/>
            <a:ext cx="10901979" cy="527332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property that helps us distinguish a nonpolar covalent bond from a polar covalent bond is electronegativity.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the ability of an atom to attract toward itself the electrons in a chemical bond.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Elements with high electronegativity have a greater tendency to attract electrons than do elements with low electronegativity.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electronegativity is related to electron affinity &amp; ionization energy</a:t>
            </a:r>
          </a:p>
        </p:txBody>
      </p:sp>
      <p:sp>
        <p:nvSpPr>
          <p:cNvPr id="7" name="Rectangle 6"/>
          <p:cNvSpPr/>
          <p:nvPr/>
        </p:nvSpPr>
        <p:spPr>
          <a:xfrm>
            <a:off x="2528702" y="4255555"/>
            <a:ext cx="8132126" cy="230832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 electron affinity (tends to pick up electrons easily)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e.g. halogens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 ionization energy (does not lose electrons easily)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e.g. Halogens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806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064" y="613186"/>
            <a:ext cx="10912736" cy="5563777"/>
          </a:xfrm>
        </p:spPr>
        <p:txBody>
          <a:bodyPr/>
          <a:lstStyle/>
          <a:p>
            <a:r>
              <a:rPr lang="en-GB" b="1" dirty="0">
                <a:solidFill>
                  <a:srgbClr val="00B0F0"/>
                </a:solidFill>
              </a:rPr>
              <a:t>Period: </a:t>
            </a:r>
            <a:r>
              <a:rPr lang="en-GB" dirty="0"/>
              <a:t>EN increases from left to right as the metallic character of elements decreases.</a:t>
            </a:r>
          </a:p>
          <a:p>
            <a:r>
              <a:rPr lang="en-GB" b="1" dirty="0">
                <a:solidFill>
                  <a:srgbClr val="00B0F0"/>
                </a:solidFill>
              </a:rPr>
              <a:t>Group: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EN decreases with increasing atomic number, &amp; increasing metallic character.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49" y="2355925"/>
            <a:ext cx="9940502" cy="43911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38" y="1408970"/>
            <a:ext cx="9618592" cy="431409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MyNTQ3YzYzMjZkNzllNWFkYzkzODNiOTFjZWYxZTc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14369</TotalTime>
  <Words>2139</Words>
  <Application>Microsoft Office PowerPoint</Application>
  <PresentationFormat>Widescreen</PresentationFormat>
  <Paragraphs>417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3" baseType="lpstr">
      <vt:lpstr>DengXian</vt:lpstr>
      <vt:lpstr>DengXian Light</vt:lpstr>
      <vt:lpstr>KievitOT-Regular</vt:lpstr>
      <vt:lpstr>MathematicalPiLTStd</vt:lpstr>
      <vt:lpstr>NewBaskervilleStd-Roman</vt:lpstr>
      <vt:lpstr>Noto Sans</vt:lpstr>
      <vt:lpstr>Roboto</vt:lpstr>
      <vt:lpstr>Times-Roman</vt:lpstr>
      <vt:lpstr>Arial</vt:lpstr>
      <vt:lpstr>Arial Black</vt:lpstr>
      <vt:lpstr>Arial Rounded MT Bold</vt:lpstr>
      <vt:lpstr>Calibri</vt:lpstr>
      <vt:lpstr>Calibri Light</vt:lpstr>
      <vt:lpstr>Cambria Math</vt:lpstr>
      <vt:lpstr>Tahoma</vt:lpstr>
      <vt:lpstr>Office Theme</vt:lpstr>
      <vt:lpstr>Chemical Bonding &amp; Molecular Structure</vt:lpstr>
      <vt:lpstr>Chemical Bonds</vt:lpstr>
      <vt:lpstr>Bond formation &amp; Bond cleavage </vt:lpstr>
      <vt:lpstr>Octet rule</vt:lpstr>
      <vt:lpstr>Lewis electron dot diagram</vt:lpstr>
      <vt:lpstr>Lewis structure</vt:lpstr>
      <vt:lpstr>Electronegativity</vt:lpstr>
      <vt:lpstr>PowerPoint Presentation</vt:lpstr>
      <vt:lpstr>PowerPoint Presentation</vt:lpstr>
      <vt:lpstr>How to draw Lewis Structure?</vt:lpstr>
      <vt:lpstr>PowerPoint Presentation</vt:lpstr>
      <vt:lpstr>PowerPoint Presentation</vt:lpstr>
      <vt:lpstr>PowerPoint Presentation</vt:lpstr>
      <vt:lpstr>Exceptions of Octet rule</vt:lpstr>
      <vt:lpstr>Bond Polarity</vt:lpstr>
      <vt:lpstr>Bond Polarity… Cont…</vt:lpstr>
      <vt:lpstr>Estimating Bond Polarities</vt:lpstr>
      <vt:lpstr>Charge Distribution: Combining Formal Charge and Electronegativity</vt:lpstr>
      <vt:lpstr>Charge Distribution… Cont.</vt:lpstr>
      <vt:lpstr>Formal charges for compounds</vt:lpstr>
      <vt:lpstr>Formal charges for charged ions</vt:lpstr>
      <vt:lpstr>Electronegativity (EN) of elements</vt:lpstr>
      <vt:lpstr>Resonance structure</vt:lpstr>
      <vt:lpstr>PowerPoint Presentation</vt:lpstr>
      <vt:lpstr>Resonance structure</vt:lpstr>
      <vt:lpstr>Rules for resonance structure</vt:lpstr>
      <vt:lpstr>PowerPoint Presentation</vt:lpstr>
      <vt:lpstr>PowerPoint Presentation</vt:lpstr>
      <vt:lpstr>Draw Lewis structure and identify the most stable resonance structure.</vt:lpstr>
      <vt:lpstr>Multiples of 8 technique</vt:lpstr>
      <vt:lpstr>Practice exercise</vt:lpstr>
      <vt:lpstr>Orbital overlap</vt:lpstr>
      <vt:lpstr>PowerPoint Presentation</vt:lpstr>
      <vt:lpstr>PowerPoint Presentation</vt:lpstr>
      <vt:lpstr>Hybrid orbitals (hybridization)</vt:lpstr>
      <vt:lpstr>Hybrid orbitals (hybridization)</vt:lpstr>
      <vt:lpstr>PowerPoint Presentation</vt:lpstr>
      <vt:lpstr>PowerPoint Presentation</vt:lpstr>
      <vt:lpstr>sp3d and sp3d2 Hybridization</vt:lpstr>
      <vt:lpstr>sp3d2</vt:lpstr>
      <vt:lpstr>PowerPoint Presentation</vt:lpstr>
      <vt:lpstr>Bonding patters</vt:lpstr>
      <vt:lpstr>Shapes of molecules</vt:lpstr>
      <vt:lpstr>Valence shell electron pair repulsion (VSEPR) theory</vt:lpstr>
      <vt:lpstr>Molecules with no Lone Pairs on Central atom </vt:lpstr>
      <vt:lpstr>Molecules with no Lone Pairs on Central atom </vt:lpstr>
      <vt:lpstr>AX4: Methane (CH4)</vt:lpstr>
      <vt:lpstr>PowerPoint Presentation</vt:lpstr>
      <vt:lpstr>PowerPoint Presentation</vt:lpstr>
      <vt:lpstr>Bond angle</vt:lpstr>
      <vt:lpstr>Electronic geometry and molecular geometry</vt:lpstr>
      <vt:lpstr>Molecules with one or more Lone Pairs on the Central atom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AX2E3: Xenon dichloride (XeCl2)</vt:lpstr>
      <vt:lpstr>A tricky example, BrF3</vt:lpstr>
      <vt:lpstr>A tricky example, ClF3</vt:lpstr>
      <vt:lpstr>Molecular geometry of ions</vt:lpstr>
      <vt:lpstr>Molecules with More Than One Central Atom</vt:lpstr>
      <vt:lpstr>PowerPoint Presentation</vt:lpstr>
      <vt:lpstr>Trick to memorize the shapes of molecules</vt:lpstr>
      <vt:lpstr>Molecular shape &amp; hybridization</vt:lpstr>
      <vt:lpstr>Practice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Chemical Bonding &amp; Molecular Structure</dc:title>
  <dc:creator>Windows User</dc:creator>
  <cp:lastModifiedBy>Windows User</cp:lastModifiedBy>
  <cp:revision>653</cp:revision>
  <dcterms:created xsi:type="dcterms:W3CDTF">2022-09-26T15:44:00Z</dcterms:created>
  <dcterms:modified xsi:type="dcterms:W3CDTF">2022-10-12T06:57:38Z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A4484EB119B14953B78066D519B798D2</vt:lpwstr>
  </property>
  <property fmtid="{D5CDD505-2E9C-101B-9397-08002B2CF9AE}" pid="3" name="KSOProductBuildVer">
    <vt:lpwstr>2052-11.1.0.12358</vt:lpwstr>
  </property>
</Properties>
</file>